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276" r:id="rId3"/>
    <p:sldId id="274" r:id="rId4"/>
    <p:sldId id="269" r:id="rId5"/>
    <p:sldId id="268" r:id="rId6"/>
    <p:sldId id="279" r:id="rId7"/>
    <p:sldId id="277" r:id="rId8"/>
    <p:sldId id="278" r:id="rId9"/>
    <p:sldId id="280" r:id="rId10"/>
    <p:sldId id="281" r:id="rId11"/>
    <p:sldId id="283" r:id="rId12"/>
    <p:sldId id="284" r:id="rId13"/>
    <p:sldId id="291" r:id="rId14"/>
    <p:sldId id="290" r:id="rId15"/>
    <p:sldId id="292" r:id="rId16"/>
    <p:sldId id="286" r:id="rId17"/>
    <p:sldId id="288" r:id="rId18"/>
    <p:sldId id="287" r:id="rId19"/>
    <p:sldId id="293" r:id="rId20"/>
    <p:sldId id="296" r:id="rId21"/>
    <p:sldId id="297" r:id="rId22"/>
    <p:sldId id="298" r:id="rId23"/>
    <p:sldId id="299" r:id="rId24"/>
    <p:sldId id="300" r:id="rId25"/>
    <p:sldId id="301" r:id="rId26"/>
    <p:sldId id="302" r:id="rId27"/>
    <p:sldId id="303" r:id="rId28"/>
    <p:sldId id="307" r:id="rId29"/>
    <p:sldId id="308"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4" r:id="rId44"/>
    <p:sldId id="323" r:id="rId45"/>
    <p:sldId id="325" r:id="rId46"/>
    <p:sldId id="326" r:id="rId47"/>
    <p:sldId id="327" r:id="rId48"/>
    <p:sldId id="328" r:id="rId49"/>
    <p:sldId id="329" r:id="rId50"/>
    <p:sldId id="330"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260"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90CC26-38D6-274F-9C2C-83D24A9B8D22}" v="560" dt="2020-03-02T08:38:55.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79" autoAdjust="0"/>
    <p:restoredTop sz="94643"/>
  </p:normalViewPr>
  <p:slideViewPr>
    <p:cSldViewPr snapToGrid="0" snapToObjects="1">
      <p:cViewPr varScale="1">
        <p:scale>
          <a:sx n="160" d="100"/>
          <a:sy n="160" d="100"/>
        </p:scale>
        <p:origin x="544" y="16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71"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516-ECF7-EC49-829C-1993DF2CB740}" type="datetimeFigureOut">
              <a:rPr lang="en-US" smtClean="0"/>
              <a:t>3/2/20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AD5399-32D1-3346-B011-4E2374B38A2F}" type="slidenum">
              <a:rPr lang="en-US" smtClean="0"/>
              <a:t>‹#›</a:t>
            </a:fld>
            <a:endParaRPr lang="en-US"/>
          </a:p>
        </p:txBody>
      </p:sp>
    </p:spTree>
    <p:extLst>
      <p:ext uri="{BB962C8B-B14F-4D97-AF65-F5344CB8AC3E}">
        <p14:creationId xmlns:p14="http://schemas.microsoft.com/office/powerpoint/2010/main" val="140636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7" name="Picture 6" descr="A8014 CORE Skills Powerpoint-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 Placeholder 4"/>
          <p:cNvSpPr>
            <a:spLocks noGrp="1"/>
          </p:cNvSpPr>
          <p:nvPr>
            <p:ph type="body" sz="quarter" idx="10" hasCustomPrompt="1"/>
          </p:nvPr>
        </p:nvSpPr>
        <p:spPr>
          <a:xfrm>
            <a:off x="5297278" y="1726808"/>
            <a:ext cx="3280883" cy="858016"/>
          </a:xfrm>
        </p:spPr>
        <p:txBody>
          <a:bodyPr>
            <a:normAutofit/>
          </a:bodyPr>
          <a:lstStyle>
            <a:lvl1pPr marL="0" indent="0">
              <a:buNone/>
              <a:defRPr sz="2400" baseline="0">
                <a:solidFill>
                  <a:srgbClr val="0F1137"/>
                </a:solidFill>
              </a:defRPr>
            </a:lvl1pPr>
          </a:lstStyle>
          <a:p>
            <a:pPr lvl="0"/>
            <a:r>
              <a:rPr lang="en-AU" dirty="0"/>
              <a:t>Heading title goes here</a:t>
            </a:r>
            <a:endParaRPr lang="en-US" dirty="0"/>
          </a:p>
        </p:txBody>
      </p:sp>
      <p:sp>
        <p:nvSpPr>
          <p:cNvPr id="9" name="Text Placeholder 4"/>
          <p:cNvSpPr>
            <a:spLocks noGrp="1"/>
          </p:cNvSpPr>
          <p:nvPr>
            <p:ph type="body" sz="quarter" idx="11" hasCustomPrompt="1"/>
          </p:nvPr>
        </p:nvSpPr>
        <p:spPr>
          <a:xfrm>
            <a:off x="5297279" y="3568242"/>
            <a:ext cx="1548622" cy="256583"/>
          </a:xfrm>
        </p:spPr>
        <p:txBody>
          <a:bodyPr>
            <a:normAutofit/>
          </a:bodyPr>
          <a:lstStyle>
            <a:lvl1pPr marL="0" indent="0">
              <a:buNone/>
              <a:defRPr sz="1400" b="0" baseline="0">
                <a:solidFill>
                  <a:srgbClr val="0F1137"/>
                </a:solidFill>
              </a:defRPr>
            </a:lvl1pPr>
          </a:lstStyle>
          <a:p>
            <a:pPr lvl="0"/>
            <a:r>
              <a:rPr lang="en-AU" dirty="0"/>
              <a:t>Educator Name</a:t>
            </a:r>
            <a:endParaRPr lang="en-US" dirty="0"/>
          </a:p>
        </p:txBody>
      </p:sp>
      <p:cxnSp>
        <p:nvCxnSpPr>
          <p:cNvPr id="11" name="Straight Connector 10"/>
          <p:cNvCxnSpPr/>
          <p:nvPr userDrawn="1"/>
        </p:nvCxnSpPr>
        <p:spPr>
          <a:xfrm>
            <a:off x="4713703" y="3452081"/>
            <a:ext cx="1877690" cy="0"/>
          </a:xfrm>
          <a:prstGeom prst="line">
            <a:avLst/>
          </a:prstGeom>
          <a:ln w="57150" cmpd="sng">
            <a:solidFill>
              <a:srgbClr val="A40F6C"/>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p:cNvSpPr>
            <a:spLocks noGrp="1"/>
          </p:cNvSpPr>
          <p:nvPr>
            <p:ph type="body" sz="quarter" idx="12" hasCustomPrompt="1"/>
          </p:nvPr>
        </p:nvSpPr>
        <p:spPr>
          <a:xfrm>
            <a:off x="5297278" y="2583421"/>
            <a:ext cx="3280883" cy="432420"/>
          </a:xfrm>
        </p:spPr>
        <p:txBody>
          <a:bodyPr>
            <a:normAutofit/>
          </a:bodyPr>
          <a:lstStyle>
            <a:lvl1pPr marL="0" indent="0">
              <a:buNone/>
              <a:defRPr sz="1400" b="1" baseline="0">
                <a:solidFill>
                  <a:srgbClr val="A40F6C"/>
                </a:solidFill>
              </a:defRPr>
            </a:lvl1pPr>
          </a:lstStyle>
          <a:p>
            <a:pPr lvl="0"/>
            <a:r>
              <a:rPr lang="en-AU" dirty="0"/>
              <a:t>Day #XX Goes here</a:t>
            </a:r>
            <a:endParaRPr lang="en-US" dirty="0"/>
          </a:p>
        </p:txBody>
      </p:sp>
      <p:sp>
        <p:nvSpPr>
          <p:cNvPr id="10" name="Text Placeholder 4"/>
          <p:cNvSpPr>
            <a:spLocks noGrp="1"/>
          </p:cNvSpPr>
          <p:nvPr>
            <p:ph type="body" sz="quarter" idx="13" hasCustomPrompt="1"/>
          </p:nvPr>
        </p:nvSpPr>
        <p:spPr>
          <a:xfrm>
            <a:off x="5297279" y="4198471"/>
            <a:ext cx="1548622" cy="318850"/>
          </a:xfrm>
        </p:spPr>
        <p:txBody>
          <a:bodyPr>
            <a:normAutofit/>
          </a:bodyPr>
          <a:lstStyle>
            <a:lvl1pPr marL="0" indent="0">
              <a:buNone/>
              <a:defRPr sz="1050" baseline="0">
                <a:solidFill>
                  <a:srgbClr val="0F1137"/>
                </a:solidFill>
              </a:defRPr>
            </a:lvl1pPr>
          </a:lstStyle>
          <a:p>
            <a:pPr lvl="0"/>
            <a:r>
              <a:rPr lang="en-AU" dirty="0"/>
              <a:t>Educator Email</a:t>
            </a:r>
            <a:endParaRPr lang="en-US" dirty="0"/>
          </a:p>
        </p:txBody>
      </p:sp>
      <p:sp>
        <p:nvSpPr>
          <p:cNvPr id="13" name="Text Placeholder 4"/>
          <p:cNvSpPr>
            <a:spLocks noGrp="1"/>
          </p:cNvSpPr>
          <p:nvPr>
            <p:ph type="body" sz="quarter" idx="14" hasCustomPrompt="1"/>
          </p:nvPr>
        </p:nvSpPr>
        <p:spPr>
          <a:xfrm>
            <a:off x="5297279" y="3824825"/>
            <a:ext cx="1548622" cy="221614"/>
          </a:xfrm>
        </p:spPr>
        <p:txBody>
          <a:bodyPr>
            <a:normAutofit/>
          </a:bodyPr>
          <a:lstStyle>
            <a:lvl1pPr marL="0" indent="0">
              <a:buNone/>
              <a:defRPr sz="1050" b="1" baseline="0">
                <a:solidFill>
                  <a:srgbClr val="0F1137"/>
                </a:solidFill>
              </a:defRPr>
            </a:lvl1pPr>
          </a:lstStyle>
          <a:p>
            <a:pPr lvl="0"/>
            <a:r>
              <a:rPr lang="en-AU" dirty="0"/>
              <a:t>Educator Title</a:t>
            </a:r>
          </a:p>
        </p:txBody>
      </p:sp>
      <p:sp>
        <p:nvSpPr>
          <p:cNvPr id="14" name="Text Placeholder 4"/>
          <p:cNvSpPr>
            <a:spLocks noGrp="1"/>
          </p:cNvSpPr>
          <p:nvPr>
            <p:ph type="body" sz="quarter" idx="15" hasCustomPrompt="1"/>
          </p:nvPr>
        </p:nvSpPr>
        <p:spPr>
          <a:xfrm>
            <a:off x="5297278" y="3015841"/>
            <a:ext cx="3280883" cy="432420"/>
          </a:xfrm>
        </p:spPr>
        <p:txBody>
          <a:bodyPr>
            <a:normAutofit/>
          </a:bodyPr>
          <a:lstStyle>
            <a:lvl1pPr marL="0" indent="0">
              <a:buNone/>
              <a:defRPr sz="1400" b="0" baseline="0">
                <a:solidFill>
                  <a:schemeClr val="tx2"/>
                </a:solidFill>
              </a:defRPr>
            </a:lvl1pPr>
          </a:lstStyle>
          <a:p>
            <a:pPr lvl="0"/>
            <a:r>
              <a:rPr lang="en-AU" dirty="0"/>
              <a:t>Subheading goes here</a:t>
            </a:r>
            <a:endParaRPr lang="en-US" dirty="0"/>
          </a:p>
        </p:txBody>
      </p:sp>
      <p:sp>
        <p:nvSpPr>
          <p:cNvPr id="2" name="TextBox 1"/>
          <p:cNvSpPr txBox="1"/>
          <p:nvPr userDrawn="1"/>
        </p:nvSpPr>
        <p:spPr>
          <a:xfrm>
            <a:off x="5573059" y="355314"/>
            <a:ext cx="2915455" cy="369332"/>
          </a:xfrm>
          <a:prstGeom prst="rect">
            <a:avLst/>
          </a:prstGeom>
          <a:noFill/>
        </p:spPr>
        <p:txBody>
          <a:bodyPr wrap="square" rtlCol="0">
            <a:spAutoFit/>
          </a:bodyPr>
          <a:lstStyle/>
          <a:p>
            <a:r>
              <a:rPr lang="en-US" b="1" dirty="0"/>
              <a:t>Delivering Data Science</a:t>
            </a:r>
          </a:p>
        </p:txBody>
      </p:sp>
      <p:sp>
        <p:nvSpPr>
          <p:cNvPr id="15" name="TextBox 14"/>
          <p:cNvSpPr txBox="1"/>
          <p:nvPr userDrawn="1"/>
        </p:nvSpPr>
        <p:spPr>
          <a:xfrm>
            <a:off x="5573059" y="639196"/>
            <a:ext cx="2915455" cy="369332"/>
          </a:xfrm>
          <a:prstGeom prst="rect">
            <a:avLst/>
          </a:prstGeom>
          <a:noFill/>
        </p:spPr>
        <p:txBody>
          <a:bodyPr wrap="square" rtlCol="0">
            <a:spAutoFit/>
          </a:bodyPr>
          <a:lstStyle/>
          <a:p>
            <a:r>
              <a:rPr lang="en-US" b="1" dirty="0">
                <a:solidFill>
                  <a:schemeClr val="accent2"/>
                </a:solidFill>
              </a:rPr>
              <a:t>In Resources &amp; Energy</a:t>
            </a:r>
          </a:p>
        </p:txBody>
      </p:sp>
      <p:cxnSp>
        <p:nvCxnSpPr>
          <p:cNvPr id="4" name="Straight Connector 3"/>
          <p:cNvCxnSpPr/>
          <p:nvPr userDrawn="1"/>
        </p:nvCxnSpPr>
        <p:spPr>
          <a:xfrm>
            <a:off x="5662706" y="1093978"/>
            <a:ext cx="3556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8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 10">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41744"/>
          <a:stretch/>
        </p:blipFill>
        <p:spPr>
          <a:xfrm>
            <a:off x="358833" y="1956108"/>
            <a:ext cx="4773978" cy="1774228"/>
          </a:xfrm>
          <a:prstGeom prst="rect">
            <a:avLst/>
          </a:prstGeom>
        </p:spPr>
      </p:pic>
      <p:pic>
        <p:nvPicPr>
          <p:cNvPr id="8" name="Picture 7"/>
          <p:cNvPicPr>
            <a:picLocks noChangeAspect="1"/>
          </p:cNvPicPr>
          <p:nvPr userDrawn="1"/>
        </p:nvPicPr>
        <p:blipFill rotWithShape="1">
          <a:blip r:embed="rId3"/>
          <a:srcRect l="65032" r="1163"/>
          <a:stretch/>
        </p:blipFill>
        <p:spPr>
          <a:xfrm>
            <a:off x="6153325" y="2010742"/>
            <a:ext cx="2599760" cy="1664960"/>
          </a:xfrm>
          <a:prstGeom prst="rect">
            <a:avLst/>
          </a:prstGeom>
        </p:spPr>
      </p:pic>
      <p:pic>
        <p:nvPicPr>
          <p:cNvPr id="9" name="Picture 8"/>
          <p:cNvPicPr>
            <a:picLocks noChangeAspect="1"/>
          </p:cNvPicPr>
          <p:nvPr userDrawn="1"/>
        </p:nvPicPr>
        <p:blipFill rotWithShape="1">
          <a:blip r:embed="rId3"/>
          <a:srcRect l="58523" t="4031" r="35123"/>
          <a:stretch/>
        </p:blipFill>
        <p:spPr>
          <a:xfrm>
            <a:off x="5132811" y="1339800"/>
            <a:ext cx="1020514" cy="3337520"/>
          </a:xfrm>
          <a:prstGeom prst="rect">
            <a:avLst/>
          </a:prstGeom>
        </p:spPr>
      </p:pic>
      <p:pic>
        <p:nvPicPr>
          <p:cNvPr id="2" name="Picture 1" descr="CORE-Skills-ICONS-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8941"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15452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 11">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2" r="35518"/>
          <a:stretch/>
        </p:blipFill>
        <p:spPr>
          <a:xfrm>
            <a:off x="358832" y="1956108"/>
            <a:ext cx="5284235" cy="1774228"/>
          </a:xfrm>
          <a:prstGeom prst="rect">
            <a:avLst/>
          </a:prstGeom>
        </p:spPr>
      </p:pic>
      <p:pic>
        <p:nvPicPr>
          <p:cNvPr id="8" name="Picture 7"/>
          <p:cNvPicPr>
            <a:picLocks noChangeAspect="1"/>
          </p:cNvPicPr>
          <p:nvPr userDrawn="1"/>
        </p:nvPicPr>
        <p:blipFill rotWithShape="1">
          <a:blip r:embed="rId3"/>
          <a:srcRect l="71667" r="1163"/>
          <a:stretch/>
        </p:blipFill>
        <p:spPr>
          <a:xfrm>
            <a:off x="6663582" y="2010742"/>
            <a:ext cx="2089503" cy="1664960"/>
          </a:xfrm>
          <a:prstGeom prst="rect">
            <a:avLst/>
          </a:prstGeom>
        </p:spPr>
      </p:pic>
      <p:pic>
        <p:nvPicPr>
          <p:cNvPr id="9" name="Picture 8"/>
          <p:cNvPicPr>
            <a:picLocks noChangeAspect="1"/>
          </p:cNvPicPr>
          <p:nvPr userDrawn="1"/>
        </p:nvPicPr>
        <p:blipFill rotWithShape="1">
          <a:blip r:embed="rId3"/>
          <a:srcRect l="65018" t="4031" r="28628"/>
          <a:stretch/>
        </p:blipFill>
        <p:spPr>
          <a:xfrm>
            <a:off x="5643068" y="1339800"/>
            <a:ext cx="1020514" cy="3337520"/>
          </a:xfrm>
          <a:prstGeom prst="rect">
            <a:avLst/>
          </a:prstGeom>
        </p:spPr>
      </p:pic>
      <p:pic>
        <p:nvPicPr>
          <p:cNvPr id="2" name="Picture 1" descr="CORE-Skills-ICONS-7.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4235" y="0"/>
            <a:ext cx="851647" cy="851647"/>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03676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 1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28664"/>
          <a:stretch/>
        </p:blipFill>
        <p:spPr>
          <a:xfrm>
            <a:off x="228600" y="2004633"/>
            <a:ext cx="5845956" cy="1774228"/>
          </a:xfrm>
          <a:prstGeom prst="rect">
            <a:avLst/>
          </a:prstGeom>
        </p:spPr>
      </p:pic>
      <p:pic>
        <p:nvPicPr>
          <p:cNvPr id="8" name="Picture 7"/>
          <p:cNvPicPr>
            <a:picLocks noChangeAspect="1"/>
          </p:cNvPicPr>
          <p:nvPr userDrawn="1"/>
        </p:nvPicPr>
        <p:blipFill rotWithShape="1">
          <a:blip r:embed="rId3"/>
          <a:srcRect l="79550" r="1163"/>
          <a:stretch/>
        </p:blipFill>
        <p:spPr>
          <a:xfrm>
            <a:off x="7315200" y="2059267"/>
            <a:ext cx="1483242" cy="1664960"/>
          </a:xfrm>
          <a:prstGeom prst="rect">
            <a:avLst/>
          </a:prstGeom>
        </p:spPr>
      </p:pic>
      <p:pic>
        <p:nvPicPr>
          <p:cNvPr id="9" name="Picture 8"/>
          <p:cNvPicPr>
            <a:picLocks noChangeAspect="1"/>
          </p:cNvPicPr>
          <p:nvPr userDrawn="1"/>
        </p:nvPicPr>
        <p:blipFill rotWithShape="1">
          <a:blip r:embed="rId3"/>
          <a:srcRect l="71572" r="20521"/>
          <a:stretch/>
        </p:blipFill>
        <p:spPr>
          <a:xfrm>
            <a:off x="6057900" y="1248149"/>
            <a:ext cx="1270000" cy="3477696"/>
          </a:xfrm>
          <a:prstGeom prst="rect">
            <a:avLst/>
          </a:prstGeom>
        </p:spPr>
      </p:pic>
      <p:pic>
        <p:nvPicPr>
          <p:cNvPr id="2" name="Picture 1" descr="CORE-Skills-ICONS-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600"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144489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 1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20530"/>
          <a:stretch/>
        </p:blipFill>
        <p:spPr>
          <a:xfrm>
            <a:off x="249222" y="1956108"/>
            <a:ext cx="6512633" cy="1774228"/>
          </a:xfrm>
          <a:prstGeom prst="rect">
            <a:avLst/>
          </a:prstGeom>
        </p:spPr>
      </p:pic>
      <p:pic>
        <p:nvPicPr>
          <p:cNvPr id="8" name="Picture 7"/>
          <p:cNvPicPr>
            <a:picLocks noChangeAspect="1"/>
          </p:cNvPicPr>
          <p:nvPr userDrawn="1"/>
        </p:nvPicPr>
        <p:blipFill rotWithShape="1">
          <a:blip r:embed="rId3"/>
          <a:srcRect l="86214" r="1163"/>
          <a:stretch/>
        </p:blipFill>
        <p:spPr>
          <a:xfrm>
            <a:off x="7782369" y="2010742"/>
            <a:ext cx="970716" cy="1664960"/>
          </a:xfrm>
          <a:prstGeom prst="rect">
            <a:avLst/>
          </a:prstGeom>
        </p:spPr>
      </p:pic>
      <p:pic>
        <p:nvPicPr>
          <p:cNvPr id="9" name="Picture 8"/>
          <p:cNvPicPr>
            <a:picLocks noChangeAspect="1"/>
          </p:cNvPicPr>
          <p:nvPr userDrawn="1"/>
        </p:nvPicPr>
        <p:blipFill rotWithShape="1">
          <a:blip r:embed="rId3"/>
          <a:srcRect l="79609" t="4031" r="14037"/>
          <a:stretch/>
        </p:blipFill>
        <p:spPr>
          <a:xfrm>
            <a:off x="6761855" y="1339800"/>
            <a:ext cx="1020514" cy="3337520"/>
          </a:xfrm>
          <a:prstGeom prst="rect">
            <a:avLst/>
          </a:prstGeom>
        </p:spPr>
      </p:pic>
      <p:pic>
        <p:nvPicPr>
          <p:cNvPr id="2" name="Picture 1" descr="CORE-Skills-ICONS-9.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9222"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987676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 14">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14303"/>
          <a:stretch/>
        </p:blipFill>
        <p:spPr>
          <a:xfrm>
            <a:off x="226545" y="1956108"/>
            <a:ext cx="7022890" cy="1774228"/>
          </a:xfrm>
          <a:prstGeom prst="rect">
            <a:avLst/>
          </a:prstGeom>
        </p:spPr>
      </p:pic>
      <p:pic>
        <p:nvPicPr>
          <p:cNvPr id="8" name="Picture 7"/>
          <p:cNvPicPr>
            <a:picLocks noChangeAspect="1"/>
          </p:cNvPicPr>
          <p:nvPr userDrawn="1"/>
        </p:nvPicPr>
        <p:blipFill rotWithShape="1">
          <a:blip r:embed="rId3"/>
          <a:srcRect l="92554" r="1163"/>
          <a:stretch/>
        </p:blipFill>
        <p:spPr>
          <a:xfrm>
            <a:off x="8284838" y="2010742"/>
            <a:ext cx="483136" cy="1664960"/>
          </a:xfrm>
          <a:prstGeom prst="rect">
            <a:avLst/>
          </a:prstGeom>
        </p:spPr>
      </p:pic>
      <p:pic>
        <p:nvPicPr>
          <p:cNvPr id="9" name="Picture 8"/>
          <p:cNvPicPr>
            <a:picLocks noChangeAspect="1"/>
          </p:cNvPicPr>
          <p:nvPr userDrawn="1"/>
        </p:nvPicPr>
        <p:blipFill rotWithShape="1">
          <a:blip r:embed="rId3"/>
          <a:srcRect l="86054" t="4031" r="7500"/>
          <a:stretch/>
        </p:blipFill>
        <p:spPr>
          <a:xfrm>
            <a:off x="7249435" y="1339800"/>
            <a:ext cx="1035403" cy="3337520"/>
          </a:xfrm>
          <a:prstGeom prst="rect">
            <a:avLst/>
          </a:prstGeom>
        </p:spPr>
      </p:pic>
      <p:pic>
        <p:nvPicPr>
          <p:cNvPr id="2" name="Picture 1" descr="CORE-Skills-ICONS-1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6545"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73901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 15">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7543"/>
          <a:stretch/>
        </p:blipFill>
        <p:spPr>
          <a:xfrm>
            <a:off x="226544" y="1956108"/>
            <a:ext cx="7576899" cy="1774228"/>
          </a:xfrm>
          <a:prstGeom prst="rect">
            <a:avLst/>
          </a:prstGeom>
        </p:spPr>
      </p:pic>
      <p:pic>
        <p:nvPicPr>
          <p:cNvPr id="9" name="Picture 8"/>
          <p:cNvPicPr>
            <a:picLocks noChangeAspect="1"/>
          </p:cNvPicPr>
          <p:nvPr userDrawn="1"/>
        </p:nvPicPr>
        <p:blipFill rotWithShape="1">
          <a:blip r:embed="rId3"/>
          <a:srcRect l="92533" t="4031" r="1021"/>
          <a:stretch/>
        </p:blipFill>
        <p:spPr>
          <a:xfrm>
            <a:off x="7803443" y="1339800"/>
            <a:ext cx="1035403" cy="3337520"/>
          </a:xfrm>
          <a:prstGeom prst="rect">
            <a:avLst/>
          </a:prstGeom>
        </p:spPr>
      </p:pic>
      <p:pic>
        <p:nvPicPr>
          <p:cNvPr id="2" name="Picture 1" descr="CORE-Skills-ICONS-1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308" y="-4"/>
            <a:ext cx="799353" cy="799353"/>
          </a:xfrm>
          <a:prstGeom prst="rect">
            <a:avLst/>
          </a:prstGeom>
        </p:spPr>
      </p:pic>
      <p:sp>
        <p:nvSpPr>
          <p:cNvPr id="8" name="TextBox 7"/>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373055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descr="A8014 CORE Skills Powerpoint-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16149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793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ims &amp; Learning Outcomes">
    <p:spTree>
      <p:nvGrpSpPr>
        <p:cNvPr id="1" name=""/>
        <p:cNvGrpSpPr/>
        <p:nvPr/>
      </p:nvGrpSpPr>
      <p:grpSpPr>
        <a:xfrm>
          <a:off x="0" y="0"/>
          <a:ext cx="0" cy="0"/>
          <a:chOff x="0" y="0"/>
          <a:chExt cx="0" cy="0"/>
        </a:xfrm>
      </p:grpSpPr>
      <p:pic>
        <p:nvPicPr>
          <p:cNvPr id="12" name="Picture 11" descr="A8014 CORE Skills Powerpoint-1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ext Placeholder 4"/>
          <p:cNvSpPr>
            <a:spLocks noGrp="1"/>
          </p:cNvSpPr>
          <p:nvPr>
            <p:ph type="body" sz="quarter" idx="11" hasCustomPrompt="1"/>
          </p:nvPr>
        </p:nvSpPr>
        <p:spPr>
          <a:xfrm>
            <a:off x="1605618" y="1612095"/>
            <a:ext cx="6950075" cy="1122140"/>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7"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8" name="Text Placeholder 4"/>
          <p:cNvSpPr>
            <a:spLocks noGrp="1"/>
          </p:cNvSpPr>
          <p:nvPr>
            <p:ph type="body" sz="quarter" idx="12" hasCustomPrompt="1"/>
          </p:nvPr>
        </p:nvSpPr>
        <p:spPr>
          <a:xfrm>
            <a:off x="5744324" y="217745"/>
            <a:ext cx="1838324" cy="530225"/>
          </a:xfrm>
        </p:spPr>
        <p:txBody>
          <a:bodyPr>
            <a:normAutofit/>
          </a:bodyPr>
          <a:lstStyle>
            <a:lvl1pPr marL="0" indent="0">
              <a:buNone/>
              <a:defRPr sz="2000" b="1" baseline="0">
                <a:solidFill>
                  <a:srgbClr val="0F1137"/>
                </a:solidFill>
              </a:defRPr>
            </a:lvl1pPr>
          </a:lstStyle>
          <a:p>
            <a:pPr lvl="0"/>
            <a:r>
              <a:rPr lang="en-AU" dirty="0"/>
              <a:t>#goes here</a:t>
            </a:r>
            <a:endParaRPr lang="en-US" dirty="0"/>
          </a:p>
        </p:txBody>
      </p:sp>
      <p:sp>
        <p:nvSpPr>
          <p:cNvPr id="3" name="TextBox 2"/>
          <p:cNvSpPr txBox="1"/>
          <p:nvPr userDrawn="1"/>
        </p:nvSpPr>
        <p:spPr>
          <a:xfrm>
            <a:off x="1605618" y="217207"/>
            <a:ext cx="5229969" cy="400110"/>
          </a:xfrm>
          <a:prstGeom prst="rect">
            <a:avLst/>
          </a:prstGeom>
          <a:noFill/>
        </p:spPr>
        <p:txBody>
          <a:bodyPr wrap="square" rtlCol="0">
            <a:spAutoFit/>
          </a:bodyPr>
          <a:lstStyle/>
          <a:p>
            <a:pPr lvl="0"/>
            <a:r>
              <a:rPr lang="en-AU" sz="2000" b="1" dirty="0"/>
              <a:t>Aims &amp; Learning Outcomes – Day</a:t>
            </a:r>
            <a:endParaRPr lang="en-US" sz="2000" b="1" dirty="0"/>
          </a:p>
        </p:txBody>
      </p:sp>
      <p:sp>
        <p:nvSpPr>
          <p:cNvPr id="9" name="Rectangle 8"/>
          <p:cNvSpPr/>
          <p:nvPr userDrawn="1"/>
        </p:nvSpPr>
        <p:spPr>
          <a:xfrm>
            <a:off x="1605618" y="1246729"/>
            <a:ext cx="749123" cy="369332"/>
          </a:xfrm>
          <a:prstGeom prst="rect">
            <a:avLst/>
          </a:prstGeom>
        </p:spPr>
        <p:txBody>
          <a:bodyPr wrap="none">
            <a:spAutoFit/>
          </a:bodyPr>
          <a:lstStyle/>
          <a:p>
            <a:pPr lvl="0"/>
            <a:r>
              <a:rPr lang="en-AU" b="1" dirty="0">
                <a:solidFill>
                  <a:schemeClr val="bg1"/>
                </a:solidFill>
              </a:rPr>
              <a:t>Aims</a:t>
            </a:r>
          </a:p>
        </p:txBody>
      </p:sp>
      <p:sp>
        <p:nvSpPr>
          <p:cNvPr id="10" name="Rectangle 9"/>
          <p:cNvSpPr/>
          <p:nvPr userDrawn="1"/>
        </p:nvSpPr>
        <p:spPr>
          <a:xfrm>
            <a:off x="1605618" y="3037729"/>
            <a:ext cx="2352327" cy="369332"/>
          </a:xfrm>
          <a:prstGeom prst="rect">
            <a:avLst/>
          </a:prstGeom>
        </p:spPr>
        <p:txBody>
          <a:bodyPr wrap="none">
            <a:spAutoFit/>
          </a:bodyPr>
          <a:lstStyle/>
          <a:p>
            <a:pPr lvl="0"/>
            <a:r>
              <a:rPr lang="en-AU" b="1" dirty="0">
                <a:solidFill>
                  <a:srgbClr val="FFFFFF"/>
                </a:solidFill>
              </a:rPr>
              <a:t>Learning Outcomes</a:t>
            </a:r>
          </a:p>
        </p:txBody>
      </p:sp>
      <p:sp>
        <p:nvSpPr>
          <p:cNvPr id="11" name="Text Placeholder 4"/>
          <p:cNvSpPr>
            <a:spLocks noGrp="1"/>
          </p:cNvSpPr>
          <p:nvPr>
            <p:ph type="body" sz="quarter" idx="13" hasCustomPrompt="1"/>
          </p:nvPr>
        </p:nvSpPr>
        <p:spPr>
          <a:xfrm>
            <a:off x="1605618" y="3420450"/>
            <a:ext cx="6950075" cy="1502668"/>
          </a:xfrm>
        </p:spPr>
        <p:txBody>
          <a:bodyPr>
            <a:normAutofit/>
          </a:bodyPr>
          <a:lstStyle>
            <a:lvl1pPr marL="457200" indent="-457200">
              <a:buClr>
                <a:schemeClr val="bg1"/>
              </a:buClr>
              <a:buFont typeface="+mj-lt"/>
              <a:buAutoNum type="arabicPeriod"/>
              <a:defRPr sz="1600" baseline="0">
                <a:solidFill>
                  <a:schemeClr val="bg1"/>
                </a:solidFill>
              </a:defRPr>
            </a:lvl1pPr>
          </a:lstStyle>
          <a:p>
            <a:pPr lvl="0"/>
            <a:r>
              <a:rPr lang="en-AU" dirty="0"/>
              <a:t>Dot point copy goes here</a:t>
            </a:r>
          </a:p>
          <a:p>
            <a:pPr lvl="0"/>
            <a:r>
              <a:rPr lang="en-AU" dirty="0"/>
              <a:t>Dot point copy goes here</a:t>
            </a:r>
          </a:p>
          <a:p>
            <a:pPr lvl="0"/>
            <a:r>
              <a:rPr lang="en-AU" dirty="0"/>
              <a:t>Dot point copy goes here</a:t>
            </a:r>
          </a:p>
        </p:txBody>
      </p:sp>
    </p:spTree>
    <p:extLst>
      <p:ext uri="{BB962C8B-B14F-4D97-AF65-F5344CB8AC3E}">
        <p14:creationId xmlns:p14="http://schemas.microsoft.com/office/powerpoint/2010/main" val="3699077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age">
    <p:spTree>
      <p:nvGrpSpPr>
        <p:cNvPr id="1" name=""/>
        <p:cNvGrpSpPr/>
        <p:nvPr/>
      </p:nvGrpSpPr>
      <p:grpSpPr>
        <a:xfrm>
          <a:off x="0" y="0"/>
          <a:ext cx="0" cy="0"/>
          <a:chOff x="0" y="0"/>
          <a:chExt cx="0" cy="0"/>
        </a:xfrm>
      </p:grpSpPr>
      <p:pic>
        <p:nvPicPr>
          <p:cNvPr id="2" name="Picture 1" descr="A8014 CORE Skills Powerpoint-7.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Text Placeholder 4"/>
          <p:cNvSpPr>
            <a:spLocks noGrp="1"/>
          </p:cNvSpPr>
          <p:nvPr>
            <p:ph type="body" sz="quarter" idx="10" hasCustomPrompt="1"/>
          </p:nvPr>
        </p:nvSpPr>
        <p:spPr>
          <a:xfrm>
            <a:off x="1060824" y="1741208"/>
            <a:ext cx="6185647" cy="1194733"/>
          </a:xfrm>
        </p:spPr>
        <p:txBody>
          <a:bodyPr>
            <a:noAutofit/>
          </a:bodyPr>
          <a:lstStyle>
            <a:lvl1pPr marL="0" indent="0">
              <a:buNone/>
              <a:defRPr sz="4800" b="1" baseline="0">
                <a:solidFill>
                  <a:schemeClr val="bg1"/>
                </a:solidFill>
              </a:defRPr>
            </a:lvl1pPr>
          </a:lstStyle>
          <a:p>
            <a:pPr lvl="0"/>
            <a:r>
              <a:rPr lang="en-AU" dirty="0"/>
              <a:t>Day &amp; Subtitle goes here in this space</a:t>
            </a:r>
            <a:endParaRPr lang="en-US" dirty="0"/>
          </a:p>
        </p:txBody>
      </p:sp>
    </p:spTree>
    <p:extLst>
      <p:ext uri="{BB962C8B-B14F-4D97-AF65-F5344CB8AC3E}">
        <p14:creationId xmlns:p14="http://schemas.microsoft.com/office/powerpoint/2010/main" val="2767238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Text ">
    <p:spTree>
      <p:nvGrpSpPr>
        <p:cNvPr id="1" name=""/>
        <p:cNvGrpSpPr/>
        <p:nvPr/>
      </p:nvGrpSpPr>
      <p:grpSpPr>
        <a:xfrm>
          <a:off x="0" y="0"/>
          <a:ext cx="0" cy="0"/>
          <a:chOff x="0" y="0"/>
          <a:chExt cx="0" cy="0"/>
        </a:xfrm>
      </p:grpSpPr>
      <p:pic>
        <p:nvPicPr>
          <p:cNvPr id="2" name="Picture 1"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 Placeholder 4"/>
          <p:cNvSpPr>
            <a:spLocks noGrp="1"/>
          </p:cNvSpPr>
          <p:nvPr>
            <p:ph type="body" sz="quarter" idx="11" hasCustomPrompt="1"/>
          </p:nvPr>
        </p:nvSpPr>
        <p:spPr>
          <a:xfrm>
            <a:off x="463176" y="1739095"/>
            <a:ext cx="6950075" cy="1794966"/>
          </a:xfrm>
        </p:spPr>
        <p:txBody>
          <a:bodyPr>
            <a:normAutofit/>
          </a:bodyPr>
          <a:lstStyle>
            <a:lvl1pPr marL="342900" indent="-342900">
              <a:buClr>
                <a:srgbClr val="A40F6C"/>
              </a:buClr>
              <a:buFont typeface="Arial"/>
              <a:buChar char="•"/>
              <a:defRPr sz="1400" baseline="0">
                <a:solidFill>
                  <a:srgbClr val="0F1137"/>
                </a:solidFill>
              </a:defRPr>
            </a:lvl1pPr>
          </a:lstStyle>
          <a:p>
            <a:pPr lvl="0"/>
            <a:r>
              <a:rPr lang="en-AU" dirty="0"/>
              <a:t>Dot point copy goes here</a:t>
            </a:r>
          </a:p>
          <a:p>
            <a:pPr lvl="0"/>
            <a:r>
              <a:rPr lang="en-AU" dirty="0"/>
              <a:t>Dot point copy goes here</a:t>
            </a:r>
          </a:p>
          <a:p>
            <a:pPr lvl="0"/>
            <a:r>
              <a:rPr lang="en-AU" dirty="0"/>
              <a:t>Dot point copy goes here</a:t>
            </a:r>
          </a:p>
        </p:txBody>
      </p:sp>
      <p:sp>
        <p:nvSpPr>
          <p:cNvPr id="5" name="Text Placeholder 4"/>
          <p:cNvSpPr>
            <a:spLocks noGrp="1"/>
          </p:cNvSpPr>
          <p:nvPr>
            <p:ph type="body" sz="quarter" idx="10" hasCustomPrompt="1"/>
          </p:nvPr>
        </p:nvSpPr>
        <p:spPr>
          <a:xfrm>
            <a:off x="1605618" y="195356"/>
            <a:ext cx="6950075" cy="447675"/>
          </a:xfrm>
        </p:spPr>
        <p:txBody>
          <a:bodyPr>
            <a:normAutofit/>
          </a:bodyPr>
          <a:lstStyle>
            <a:lvl1pPr marL="0" indent="0">
              <a:buNone/>
              <a:defRPr sz="2000" b="1" baseline="0">
                <a:solidFill>
                  <a:srgbClr val="0F1137"/>
                </a:solidFill>
              </a:defRPr>
            </a:lvl1pPr>
          </a:lstStyle>
          <a:p>
            <a:pPr lvl="0"/>
            <a:r>
              <a:rPr lang="en-AU" dirty="0"/>
              <a:t>Insert day and heading title here</a:t>
            </a:r>
            <a:endParaRPr lang="en-US" dirty="0"/>
          </a:p>
        </p:txBody>
      </p:sp>
      <p:sp>
        <p:nvSpPr>
          <p:cNvPr id="8"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sp>
        <p:nvSpPr>
          <p:cNvPr id="9" name="Text Placeholder 4"/>
          <p:cNvSpPr>
            <a:spLocks noGrp="1"/>
          </p:cNvSpPr>
          <p:nvPr>
            <p:ph type="body" sz="quarter" idx="12" hasCustomPrompt="1"/>
          </p:nvPr>
        </p:nvSpPr>
        <p:spPr>
          <a:xfrm>
            <a:off x="463176" y="1414124"/>
            <a:ext cx="6950075" cy="216647"/>
          </a:xfrm>
        </p:spPr>
        <p:txBody>
          <a:bodyPr>
            <a:noAutofit/>
          </a:bodyPr>
          <a:lstStyle>
            <a:lvl1pPr marL="0" indent="0">
              <a:buClr>
                <a:srgbClr val="A40F6C"/>
              </a:buClr>
              <a:buFontTx/>
              <a:buNone/>
              <a:defRPr sz="1400" b="1" baseline="0">
                <a:solidFill>
                  <a:schemeClr val="accent2"/>
                </a:solidFill>
              </a:defRPr>
            </a:lvl1pPr>
          </a:lstStyle>
          <a:p>
            <a:pPr lvl="0"/>
            <a:r>
              <a:rPr lang="en-AU" dirty="0"/>
              <a:t>Subheading</a:t>
            </a:r>
          </a:p>
        </p:txBody>
      </p:sp>
      <p:sp>
        <p:nvSpPr>
          <p:cNvPr id="12" name="Text Placeholder 4"/>
          <p:cNvSpPr>
            <a:spLocks noGrp="1"/>
          </p:cNvSpPr>
          <p:nvPr>
            <p:ph type="body" sz="quarter" idx="13" hasCustomPrompt="1"/>
          </p:nvPr>
        </p:nvSpPr>
        <p:spPr>
          <a:xfrm>
            <a:off x="463176" y="4784046"/>
            <a:ext cx="6950075" cy="216647"/>
          </a:xfrm>
        </p:spPr>
        <p:txBody>
          <a:bodyPr>
            <a:noAutofit/>
          </a:bodyPr>
          <a:lstStyle>
            <a:lvl1pPr marL="0" indent="0">
              <a:buClr>
                <a:srgbClr val="A40F6C"/>
              </a:buClr>
              <a:buFontTx/>
              <a:buNone/>
              <a:defRPr sz="1050" b="0" baseline="0">
                <a:solidFill>
                  <a:srgbClr val="000000"/>
                </a:solidFill>
              </a:defRPr>
            </a:lvl1pPr>
          </a:lstStyle>
          <a:p>
            <a:pPr lvl="0"/>
            <a:r>
              <a:rPr lang="en-AU" dirty="0"/>
              <a:t>Insert Educator name &amp; organisation here</a:t>
            </a:r>
          </a:p>
        </p:txBody>
      </p:sp>
    </p:spTree>
    <p:extLst>
      <p:ext uri="{BB962C8B-B14F-4D97-AF65-F5344CB8AC3E}">
        <p14:creationId xmlns:p14="http://schemas.microsoft.com/office/powerpoint/2010/main" val="3699077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1 &amp; 2">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108"/>
          <a:stretch/>
        </p:blipFill>
        <p:spPr>
          <a:xfrm>
            <a:off x="228599" y="1432765"/>
            <a:ext cx="1664427" cy="2795169"/>
          </a:xfrm>
          <a:prstGeom prst="rect">
            <a:avLst/>
          </a:prstGeom>
        </p:spPr>
      </p:pic>
      <p:pic>
        <p:nvPicPr>
          <p:cNvPr id="8" name="Picture 7"/>
          <p:cNvPicPr>
            <a:picLocks noChangeAspect="1"/>
          </p:cNvPicPr>
          <p:nvPr userDrawn="1"/>
        </p:nvPicPr>
        <p:blipFill rotWithShape="1">
          <a:blip r:embed="rId3"/>
          <a:srcRect l="155" r="1163"/>
          <a:stretch/>
        </p:blipFill>
        <p:spPr>
          <a:xfrm>
            <a:off x="1893026" y="2145458"/>
            <a:ext cx="6760339" cy="1483170"/>
          </a:xfrm>
          <a:prstGeom prst="rect">
            <a:avLst/>
          </a:prstGeom>
        </p:spPr>
      </p:pic>
      <p:pic>
        <p:nvPicPr>
          <p:cNvPr id="2" name="Picture 1" descr="CORE-Skills-ICONS-1.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8599" y="0"/>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39229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r="87037"/>
          <a:stretch/>
        </p:blipFill>
        <p:spPr>
          <a:xfrm>
            <a:off x="494901" y="1956108"/>
            <a:ext cx="1062330" cy="1774228"/>
          </a:xfrm>
          <a:prstGeom prst="rect">
            <a:avLst/>
          </a:prstGeom>
        </p:spPr>
      </p:pic>
      <p:pic>
        <p:nvPicPr>
          <p:cNvPr id="8" name="Picture 7"/>
          <p:cNvPicPr>
            <a:picLocks noChangeAspect="1"/>
          </p:cNvPicPr>
          <p:nvPr userDrawn="1"/>
        </p:nvPicPr>
        <p:blipFill rotWithShape="1">
          <a:blip r:embed="rId3"/>
          <a:srcRect l="19618" r="1163"/>
          <a:stretch/>
        </p:blipFill>
        <p:spPr>
          <a:xfrm>
            <a:off x="2577745" y="2010742"/>
            <a:ext cx="6092188" cy="1664960"/>
          </a:xfrm>
          <a:prstGeom prst="rect">
            <a:avLst/>
          </a:prstGeom>
        </p:spPr>
      </p:pic>
      <p:pic>
        <p:nvPicPr>
          <p:cNvPr id="9" name="Picture 8"/>
          <p:cNvPicPr>
            <a:picLocks noChangeAspect="1"/>
          </p:cNvPicPr>
          <p:nvPr userDrawn="1"/>
        </p:nvPicPr>
        <p:blipFill rotWithShape="1">
          <a:blip r:embed="rId3"/>
          <a:srcRect l="13056" t="4031" r="80590"/>
          <a:stretch/>
        </p:blipFill>
        <p:spPr>
          <a:xfrm>
            <a:off x="1557231" y="1339800"/>
            <a:ext cx="1020514" cy="3337520"/>
          </a:xfrm>
          <a:prstGeom prst="rect">
            <a:avLst/>
          </a:prstGeom>
        </p:spPr>
      </p:pic>
      <p:pic>
        <p:nvPicPr>
          <p:cNvPr id="2" name="Picture 1" descr="CORE-Skills-ICON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4001" y="0"/>
            <a:ext cx="844176" cy="844176"/>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220419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 4-6">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80579"/>
          <a:stretch/>
        </p:blipFill>
        <p:spPr>
          <a:xfrm>
            <a:off x="290798" y="2016798"/>
            <a:ext cx="1537045" cy="1713538"/>
          </a:xfrm>
          <a:prstGeom prst="rect">
            <a:avLst/>
          </a:prstGeom>
        </p:spPr>
      </p:pic>
      <p:pic>
        <p:nvPicPr>
          <p:cNvPr id="8" name="Picture 7"/>
          <p:cNvPicPr>
            <a:picLocks noChangeAspect="1"/>
          </p:cNvPicPr>
          <p:nvPr userDrawn="1"/>
        </p:nvPicPr>
        <p:blipFill rotWithShape="1">
          <a:blip r:embed="rId3"/>
          <a:srcRect l="39081" r="1163"/>
          <a:stretch/>
        </p:blipFill>
        <p:spPr>
          <a:xfrm>
            <a:off x="4417485" y="2067694"/>
            <a:ext cx="4438242" cy="1608008"/>
          </a:xfrm>
          <a:prstGeom prst="rect">
            <a:avLst/>
          </a:prstGeom>
        </p:spPr>
      </p:pic>
      <p:pic>
        <p:nvPicPr>
          <p:cNvPr id="9" name="Picture 8"/>
          <p:cNvPicPr>
            <a:picLocks noChangeAspect="1"/>
          </p:cNvPicPr>
          <p:nvPr userDrawn="1"/>
        </p:nvPicPr>
        <p:blipFill rotWithShape="1">
          <a:blip r:embed="rId3"/>
          <a:srcRect l="19784" t="4031" r="61106"/>
          <a:stretch/>
        </p:blipFill>
        <p:spPr>
          <a:xfrm>
            <a:off x="1827843" y="1521236"/>
            <a:ext cx="2589642" cy="2816126"/>
          </a:xfrm>
          <a:prstGeom prst="rect">
            <a:avLst/>
          </a:prstGeom>
        </p:spPr>
      </p:pic>
      <p:pic>
        <p:nvPicPr>
          <p:cNvPr id="2" name="Picture 1" descr="CORE-Skills-ICONS-3.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9176" y="0"/>
            <a:ext cx="881529" cy="88152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30302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 7">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7" name="Picture 6"/>
          <p:cNvPicPr>
            <a:picLocks noChangeAspect="1"/>
          </p:cNvPicPr>
          <p:nvPr userDrawn="1"/>
        </p:nvPicPr>
        <p:blipFill rotWithShape="1">
          <a:blip r:embed="rId3"/>
          <a:srcRect l="1" r="61577"/>
          <a:stretch/>
        </p:blipFill>
        <p:spPr>
          <a:xfrm>
            <a:off x="494901" y="1956108"/>
            <a:ext cx="3148714" cy="1774228"/>
          </a:xfrm>
          <a:prstGeom prst="rect">
            <a:avLst/>
          </a:prstGeom>
        </p:spPr>
      </p:pic>
      <p:pic>
        <p:nvPicPr>
          <p:cNvPr id="8" name="Picture 7"/>
          <p:cNvPicPr>
            <a:picLocks noChangeAspect="1"/>
          </p:cNvPicPr>
          <p:nvPr userDrawn="1"/>
        </p:nvPicPr>
        <p:blipFill rotWithShape="1">
          <a:blip r:embed="rId3"/>
          <a:srcRect l="45667" r="1163"/>
          <a:stretch/>
        </p:blipFill>
        <p:spPr>
          <a:xfrm>
            <a:off x="4664129" y="2010742"/>
            <a:ext cx="4088956" cy="1664960"/>
          </a:xfrm>
          <a:prstGeom prst="rect">
            <a:avLst/>
          </a:prstGeom>
        </p:spPr>
      </p:pic>
      <p:pic>
        <p:nvPicPr>
          <p:cNvPr id="9" name="Picture 8"/>
          <p:cNvPicPr>
            <a:picLocks noChangeAspect="1"/>
          </p:cNvPicPr>
          <p:nvPr userDrawn="1"/>
        </p:nvPicPr>
        <p:blipFill rotWithShape="1">
          <a:blip r:embed="rId3"/>
          <a:srcRect l="39084" t="4031" r="54562"/>
          <a:stretch/>
        </p:blipFill>
        <p:spPr>
          <a:xfrm>
            <a:off x="3643615" y="1339800"/>
            <a:ext cx="1020514" cy="3337520"/>
          </a:xfrm>
          <a:prstGeom prst="rect">
            <a:avLst/>
          </a:prstGeom>
        </p:spPr>
      </p:pic>
      <p:pic>
        <p:nvPicPr>
          <p:cNvPr id="2" name="Picture 1" descr="CORE-Skills-ICONS-4.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4118" y="0"/>
            <a:ext cx="866588" cy="866588"/>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258290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 8 &amp; 9">
    <p:spTree>
      <p:nvGrpSpPr>
        <p:cNvPr id="1" name=""/>
        <p:cNvGrpSpPr/>
        <p:nvPr/>
      </p:nvGrpSpPr>
      <p:grpSpPr>
        <a:xfrm>
          <a:off x="0" y="0"/>
          <a:ext cx="0" cy="0"/>
          <a:chOff x="0" y="0"/>
          <a:chExt cx="0" cy="0"/>
        </a:xfrm>
      </p:grpSpPr>
      <p:pic>
        <p:nvPicPr>
          <p:cNvPr id="4" name="Picture 3" descr="A8014 CORE Skills Powerpoint-9.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bject 8"/>
          <p:cNvSpPr/>
          <p:nvPr userDrawn="1"/>
        </p:nvSpPr>
        <p:spPr>
          <a:xfrm>
            <a:off x="1351405" y="1"/>
            <a:ext cx="0" cy="747410"/>
          </a:xfrm>
          <a:custGeom>
            <a:avLst/>
            <a:gdLst/>
            <a:ahLst/>
            <a:cxnLst/>
            <a:rect l="l" t="t" r="r" b="b"/>
            <a:pathLst>
              <a:path h="1643380">
                <a:moveTo>
                  <a:pt x="0" y="1643377"/>
                </a:moveTo>
                <a:lnTo>
                  <a:pt x="0" y="0"/>
                </a:lnTo>
              </a:path>
            </a:pathLst>
          </a:custGeom>
          <a:ln w="15989">
            <a:solidFill>
              <a:srgbClr val="0F1137"/>
            </a:solidFill>
          </a:ln>
        </p:spPr>
        <p:txBody>
          <a:bodyPr wrap="square" lIns="0" tIns="0" rIns="0" bIns="0" rtlCol="0"/>
          <a:lstStyle/>
          <a:p>
            <a:endParaRPr/>
          </a:p>
        </p:txBody>
      </p:sp>
      <p:pic>
        <p:nvPicPr>
          <p:cNvPr id="8" name="Picture 7"/>
          <p:cNvPicPr>
            <a:picLocks noChangeAspect="1"/>
          </p:cNvPicPr>
          <p:nvPr userDrawn="1"/>
        </p:nvPicPr>
        <p:blipFill rotWithShape="1">
          <a:blip r:embed="rId3"/>
          <a:srcRect l="58481" r="1163"/>
          <a:stretch/>
        </p:blipFill>
        <p:spPr>
          <a:xfrm>
            <a:off x="5763250" y="2161287"/>
            <a:ext cx="2932392" cy="1573178"/>
          </a:xfrm>
          <a:prstGeom prst="rect">
            <a:avLst/>
          </a:prstGeom>
        </p:spPr>
      </p:pic>
      <p:pic>
        <p:nvPicPr>
          <p:cNvPr id="7" name="Picture 6"/>
          <p:cNvPicPr>
            <a:picLocks noChangeAspect="1"/>
          </p:cNvPicPr>
          <p:nvPr userDrawn="1"/>
        </p:nvPicPr>
        <p:blipFill rotWithShape="1">
          <a:blip r:embed="rId3"/>
          <a:srcRect l="45494" r="41614"/>
          <a:stretch/>
        </p:blipFill>
        <p:spPr>
          <a:xfrm>
            <a:off x="3680322" y="1115501"/>
            <a:ext cx="2082928" cy="3497983"/>
          </a:xfrm>
          <a:prstGeom prst="rect">
            <a:avLst/>
          </a:prstGeom>
        </p:spPr>
      </p:pic>
      <p:pic>
        <p:nvPicPr>
          <p:cNvPr id="9" name="Picture 8"/>
          <p:cNvPicPr>
            <a:picLocks noChangeAspect="1"/>
          </p:cNvPicPr>
          <p:nvPr userDrawn="1"/>
        </p:nvPicPr>
        <p:blipFill rotWithShape="1">
          <a:blip r:embed="rId3"/>
          <a:srcRect l="155" r="54650"/>
          <a:stretch/>
        </p:blipFill>
        <p:spPr>
          <a:xfrm>
            <a:off x="396271" y="2161287"/>
            <a:ext cx="3284051" cy="1573178"/>
          </a:xfrm>
          <a:prstGeom prst="rect">
            <a:avLst/>
          </a:prstGeom>
        </p:spPr>
      </p:pic>
      <p:pic>
        <p:nvPicPr>
          <p:cNvPr id="2" name="Picture 1" descr="CORE-Skills-ICONS-5.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059" y="1"/>
            <a:ext cx="874059" cy="874059"/>
          </a:xfrm>
          <a:prstGeom prst="rect">
            <a:avLst/>
          </a:prstGeom>
        </p:spPr>
      </p:pic>
      <p:sp>
        <p:nvSpPr>
          <p:cNvPr id="10" name="TextBox 9"/>
          <p:cNvSpPr txBox="1"/>
          <p:nvPr userDrawn="1"/>
        </p:nvSpPr>
        <p:spPr>
          <a:xfrm>
            <a:off x="1605618" y="217207"/>
            <a:ext cx="5229969" cy="400110"/>
          </a:xfrm>
          <a:prstGeom prst="rect">
            <a:avLst/>
          </a:prstGeom>
          <a:noFill/>
        </p:spPr>
        <p:txBody>
          <a:bodyPr wrap="square" rtlCol="0">
            <a:spAutoFit/>
          </a:bodyPr>
          <a:lstStyle/>
          <a:p>
            <a:pPr lvl="0"/>
            <a:r>
              <a:rPr lang="en-AU" sz="2000" b="1" dirty="0">
                <a:solidFill>
                  <a:schemeClr val="tx2"/>
                </a:solidFill>
              </a:rPr>
              <a:t>Program Timeline</a:t>
            </a:r>
            <a:endParaRPr lang="en-US" sz="2000" b="1" dirty="0">
              <a:solidFill>
                <a:schemeClr val="tx2"/>
              </a:solidFill>
            </a:endParaRPr>
          </a:p>
        </p:txBody>
      </p:sp>
    </p:spTree>
    <p:extLst>
      <p:ext uri="{BB962C8B-B14F-4D97-AF65-F5344CB8AC3E}">
        <p14:creationId xmlns:p14="http://schemas.microsoft.com/office/powerpoint/2010/main" val="18293999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DE19AB7-2694-6844-BEAA-6C3F0C8B5A76}" type="datetimeFigureOut">
              <a:rPr lang="en-US" smtClean="0"/>
              <a:t>3/2/20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2A497D3-08B8-C44B-9D82-A6B2C162913B}" type="slidenum">
              <a:rPr lang="en-US" smtClean="0"/>
              <a:t>‹#›</a:t>
            </a:fld>
            <a:endParaRPr lang="en-US"/>
          </a:p>
        </p:txBody>
      </p:sp>
    </p:spTree>
    <p:extLst>
      <p:ext uri="{BB962C8B-B14F-4D97-AF65-F5344CB8AC3E}">
        <p14:creationId xmlns:p14="http://schemas.microsoft.com/office/powerpoint/2010/main" val="1583412566"/>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6" r:id="rId3"/>
    <p:sldLayoutId id="2147483658" r:id="rId4"/>
    <p:sldLayoutId id="2147483661" r:id="rId5"/>
    <p:sldLayoutId id="2147483660" r:id="rId6"/>
    <p:sldLayoutId id="2147483663" r:id="rId7"/>
    <p:sldLayoutId id="2147483664" r:id="rId8"/>
    <p:sldLayoutId id="2147483665" r:id="rId9"/>
    <p:sldLayoutId id="2147483666" r:id="rId10"/>
    <p:sldLayoutId id="2147483667" r:id="rId11"/>
    <p:sldLayoutId id="2147483662" r:id="rId12"/>
    <p:sldLayoutId id="2147483668" r:id="rId13"/>
    <p:sldLayoutId id="2147483669" r:id="rId14"/>
    <p:sldLayoutId id="2147483670" r:id="rId15"/>
    <p:sldLayoutId id="2147483657" r:id="rId16"/>
    <p:sldLayoutId id="2147483672"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debora.correa@uwa.edu.au" TargetMode="External"/><Relationship Id="rId3" Type="http://schemas.openxmlformats.org/officeDocument/2006/relationships/hyperlink" Target="mailto:ayham.zaitouny@uwa.edu.a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9.jpg"/><Relationship Id="rId6" Type="http://schemas.openxmlformats.org/officeDocument/2006/relationships/hyperlink" Target="http://scikit-learn.org/" TargetMode="External"/><Relationship Id="rId7" Type="http://schemas.openxmlformats.org/officeDocument/2006/relationships/hyperlink" Target="https://github.com/core-skills/06-machine-learning" TargetMode="External"/><Relationship Id="rId8"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png"/><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4.jpeg"/><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9.png"/><Relationship Id="rId8"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8.png"/><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24.emf"/><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18.jp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89.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90.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9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93.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1.xml.rels><?xml version="1.0" encoding="UTF-8" standalone="yes"?>
<Relationships xmlns="http://schemas.openxmlformats.org/package/2006/relationships"><Relationship Id="rId11" Type="http://schemas.openxmlformats.org/officeDocument/2006/relationships/hyperlink" Target="http://blog.kaggle.com/" TargetMode="External"/><Relationship Id="rId12" Type="http://schemas.openxmlformats.org/officeDocument/2006/relationships/hyperlink" Target="https://stats.stackexchange.com/" TargetMode="External"/><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6" Type="http://schemas.openxmlformats.org/officeDocument/2006/relationships/image" Target="../media/image29.jpg"/><Relationship Id="rId7" Type="http://schemas.openxmlformats.org/officeDocument/2006/relationships/hyperlink" Target="https://medium.com/topic/artificial-intelligence" TargetMode="External"/><Relationship Id="rId8" Type="http://schemas.openxmlformats.org/officeDocument/2006/relationships/hyperlink" Target="https://towardsdatascience.com/" TargetMode="External"/><Relationship Id="rId9" Type="http://schemas.openxmlformats.org/officeDocument/2006/relationships/hyperlink" Target="https://www.datascience.com/blog" TargetMode="External"/><Relationship Id="rId10" Type="http://schemas.openxmlformats.org/officeDocument/2006/relationships/hyperlink" Target="https://www.kdnuggets.co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hyperlink" Target="https://hbr.org/2018/10/the-chairman-of-nokia-on-ensuring-every-employee-has-a-basic-understanding-of-machine-learning-including-hi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Machine Learning I</a:t>
            </a:r>
          </a:p>
        </p:txBody>
      </p:sp>
      <p:sp>
        <p:nvSpPr>
          <p:cNvPr id="3" name="Text Placeholder 2"/>
          <p:cNvSpPr>
            <a:spLocks noGrp="1"/>
          </p:cNvSpPr>
          <p:nvPr>
            <p:ph type="body" sz="quarter" idx="11"/>
          </p:nvPr>
        </p:nvSpPr>
        <p:spPr>
          <a:xfrm>
            <a:off x="5297279" y="3568242"/>
            <a:ext cx="2580052" cy="256583"/>
          </a:xfrm>
        </p:spPr>
        <p:txBody>
          <a:bodyPr>
            <a:noAutofit/>
          </a:bodyPr>
          <a:lstStyle/>
          <a:p>
            <a:r>
              <a:rPr lang="en-US" sz="1200" dirty="0" err="1"/>
              <a:t>Débora</a:t>
            </a:r>
            <a:r>
              <a:rPr lang="en-US" sz="1200" dirty="0"/>
              <a:t> </a:t>
            </a:r>
            <a:r>
              <a:rPr lang="en-US" sz="1200" dirty="0" err="1"/>
              <a:t>Corrêa</a:t>
            </a:r>
            <a:r>
              <a:rPr lang="en-US" sz="1200" dirty="0"/>
              <a:t> and </a:t>
            </a:r>
            <a:r>
              <a:rPr lang="en-US" sz="1200" dirty="0" err="1"/>
              <a:t>Ayham</a:t>
            </a:r>
            <a:r>
              <a:rPr lang="en-US" sz="1200" dirty="0"/>
              <a:t> </a:t>
            </a:r>
            <a:r>
              <a:rPr lang="en-US" sz="1200" dirty="0" err="1"/>
              <a:t>Zaitouny</a:t>
            </a:r>
            <a:endParaRPr lang="en-US" sz="1200" dirty="0"/>
          </a:p>
        </p:txBody>
      </p:sp>
      <p:sp>
        <p:nvSpPr>
          <p:cNvPr id="4" name="Text Placeholder 3"/>
          <p:cNvSpPr>
            <a:spLocks noGrp="1"/>
          </p:cNvSpPr>
          <p:nvPr>
            <p:ph type="body" sz="quarter" idx="12"/>
          </p:nvPr>
        </p:nvSpPr>
        <p:spPr/>
        <p:txBody>
          <a:bodyPr/>
          <a:lstStyle/>
          <a:p>
            <a:r>
              <a:rPr lang="en-US" dirty="0"/>
              <a:t>Day 8</a:t>
            </a:r>
          </a:p>
        </p:txBody>
      </p:sp>
      <p:sp>
        <p:nvSpPr>
          <p:cNvPr id="5" name="Text Placeholder 4"/>
          <p:cNvSpPr>
            <a:spLocks noGrp="1"/>
          </p:cNvSpPr>
          <p:nvPr>
            <p:ph type="body" sz="quarter" idx="13"/>
          </p:nvPr>
        </p:nvSpPr>
        <p:spPr/>
        <p:txBody>
          <a:bodyPr>
            <a:normAutofit fontScale="77500" lnSpcReduction="20000"/>
          </a:bodyPr>
          <a:lstStyle/>
          <a:p>
            <a:r>
              <a:rPr lang="en-US" dirty="0">
                <a:hlinkClick r:id="rId2"/>
              </a:rPr>
              <a:t>debora.correa@uwa.edu.au</a:t>
            </a:r>
            <a:endParaRPr lang="en-US" dirty="0"/>
          </a:p>
          <a:p>
            <a:r>
              <a:rPr lang="en-US" dirty="0">
                <a:hlinkClick r:id="rId3"/>
              </a:rPr>
              <a:t>ayham.zaitouny@uwa.edu.au</a:t>
            </a:r>
            <a:endParaRPr lang="en-US" dirty="0"/>
          </a:p>
          <a:p>
            <a:endParaRPr lang="en-US" dirty="0"/>
          </a:p>
        </p:txBody>
      </p:sp>
      <p:sp>
        <p:nvSpPr>
          <p:cNvPr id="6" name="Text Placeholder 5"/>
          <p:cNvSpPr>
            <a:spLocks noGrp="1"/>
          </p:cNvSpPr>
          <p:nvPr>
            <p:ph type="body" sz="quarter" idx="14"/>
          </p:nvPr>
        </p:nvSpPr>
        <p:spPr/>
        <p:txBody>
          <a:bodyPr>
            <a:normAutofit fontScale="92500" lnSpcReduction="20000"/>
          </a:bodyPr>
          <a:lstStyle/>
          <a:p>
            <a:r>
              <a:rPr lang="en-US" dirty="0"/>
              <a:t>Research Fellows at UWA</a:t>
            </a:r>
          </a:p>
        </p:txBody>
      </p:sp>
      <p:sp>
        <p:nvSpPr>
          <p:cNvPr id="7" name="Text Placeholder 6"/>
          <p:cNvSpPr>
            <a:spLocks noGrp="1"/>
          </p:cNvSpPr>
          <p:nvPr>
            <p:ph type="body" sz="quarter" idx="15"/>
          </p:nvPr>
        </p:nvSpPr>
        <p:spPr/>
        <p:txBody>
          <a:bodyPr>
            <a:normAutofit fontScale="92500" lnSpcReduction="20000"/>
          </a:bodyPr>
          <a:lstStyle/>
          <a:p>
            <a:r>
              <a:rPr lang="en-US" dirty="0"/>
              <a:t>Fundamental concepts and supervised techniques</a:t>
            </a:r>
          </a:p>
        </p:txBody>
      </p:sp>
    </p:spTree>
    <p:extLst>
      <p:ext uri="{BB962C8B-B14F-4D97-AF65-F5344CB8AC3E}">
        <p14:creationId xmlns:p14="http://schemas.microsoft.com/office/powerpoint/2010/main" val="1944637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Types of </a:t>
            </a:r>
            <a:r>
              <a:rPr lang="en-US" dirty="0" smtClean="0"/>
              <a:t>ML Models</a:t>
            </a:r>
            <a:endParaRPr lang="en-US" dirty="0"/>
          </a:p>
        </p:txBody>
      </p:sp>
      <p:sp>
        <p:nvSpPr>
          <p:cNvPr id="5" name="Text Placeholder 4"/>
          <p:cNvSpPr>
            <a:spLocks noGrp="1"/>
          </p:cNvSpPr>
          <p:nvPr>
            <p:ph type="body" sz="quarter" idx="13"/>
          </p:nvPr>
        </p:nvSpPr>
        <p:spPr>
          <a:xfrm>
            <a:off x="-23853" y="4948144"/>
            <a:ext cx="6950075" cy="216647"/>
          </a:xfrm>
        </p:spPr>
        <p:txBody>
          <a:bodyPr/>
          <a:lstStyle/>
          <a:p>
            <a:r>
              <a:rPr lang="en-US" dirty="0" err="1"/>
              <a:t>Débora</a:t>
            </a:r>
            <a:r>
              <a:rPr lang="en-US" dirty="0"/>
              <a:t> and </a:t>
            </a:r>
            <a:r>
              <a:rPr lang="en-US" dirty="0" err="1"/>
              <a:t>Ayham</a:t>
            </a:r>
            <a:r>
              <a:rPr lang="en-US" dirty="0"/>
              <a:t> (UWA)</a:t>
            </a:r>
          </a:p>
        </p:txBody>
      </p:sp>
      <p:pic>
        <p:nvPicPr>
          <p:cNvPr id="18" name="Picture 17"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6" y="32409"/>
            <a:ext cx="874059" cy="874059"/>
          </a:xfrm>
          <a:prstGeom prst="rect">
            <a:avLst/>
          </a:prstGeom>
        </p:spPr>
      </p:pic>
      <p:sp>
        <p:nvSpPr>
          <p:cNvPr id="19" name="Text Placeholder 1">
            <a:extLst>
              <a:ext uri="{FF2B5EF4-FFF2-40B4-BE49-F238E27FC236}">
                <a16:creationId xmlns="" xmlns:a16="http://schemas.microsoft.com/office/drawing/2014/main" id="{2CBB490B-8A5E-2546-A6D0-61DAEFE5A6D7}"/>
              </a:ext>
            </a:extLst>
          </p:cNvPr>
          <p:cNvSpPr txBox="1">
            <a:spLocks/>
          </p:cNvSpPr>
          <p:nvPr/>
        </p:nvSpPr>
        <p:spPr>
          <a:xfrm>
            <a:off x="213586" y="1396776"/>
            <a:ext cx="8703722" cy="345352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dirty="0"/>
              <a:t>Whether they work by simply comparing new data points to known data points, or instead detect patterns in the training data and build a prediction model:</a:t>
            </a:r>
          </a:p>
          <a:p>
            <a:pPr lvl="1" algn="just">
              <a:buClr>
                <a:schemeClr val="accent2"/>
              </a:buClr>
              <a:buFont typeface="Wingdings" pitchFamily="2" charset="2"/>
              <a:buChar char="§"/>
            </a:pPr>
            <a:r>
              <a:rPr lang="en-US" sz="1400" dirty="0"/>
              <a:t>Instance-based learning</a:t>
            </a:r>
          </a:p>
          <a:p>
            <a:pPr lvl="1" algn="just">
              <a:buClr>
                <a:schemeClr val="accent2"/>
              </a:buClr>
              <a:buFont typeface="Wingdings" pitchFamily="2" charset="2"/>
              <a:buChar char="§"/>
            </a:pPr>
            <a:r>
              <a:rPr lang="en-US" sz="1400" dirty="0"/>
              <a:t>Model-based learning</a:t>
            </a: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600" dirty="0"/>
              <a:t>Whether or not they can learn incrementally from a stream of incoming data:</a:t>
            </a:r>
          </a:p>
          <a:p>
            <a:pPr lvl="1" algn="just">
              <a:buClr>
                <a:schemeClr val="accent2"/>
              </a:buClr>
              <a:buFont typeface="Wingdings" pitchFamily="2" charset="2"/>
              <a:buChar char="§"/>
            </a:pPr>
            <a:r>
              <a:rPr lang="en-US" sz="1400" dirty="0"/>
              <a:t>Online learning</a:t>
            </a:r>
          </a:p>
          <a:p>
            <a:pPr lvl="1" algn="just">
              <a:buClr>
                <a:schemeClr val="accent2"/>
              </a:buClr>
              <a:buFont typeface="Wingdings" pitchFamily="2" charset="2"/>
              <a:buChar char="§"/>
            </a:pPr>
            <a:r>
              <a:rPr lang="en-US" sz="1400" dirty="0"/>
              <a:t>Batch learning</a:t>
            </a:r>
          </a:p>
          <a:p>
            <a:pPr marL="457200" lvl="1" indent="0" algn="just">
              <a:buClr>
                <a:schemeClr val="accent2"/>
              </a:buClr>
              <a:buNone/>
            </a:pPr>
            <a:endParaRPr lang="en-US" sz="1400" dirty="0"/>
          </a:p>
          <a:p>
            <a:pPr algn="just"/>
            <a:r>
              <a:rPr lang="en-US" sz="1700" dirty="0"/>
              <a:t>Whether or not they are trained with human supervision:</a:t>
            </a:r>
          </a:p>
          <a:p>
            <a:pPr lvl="1" algn="just">
              <a:buClr>
                <a:schemeClr val="accent2"/>
              </a:buClr>
              <a:buFont typeface="Wingdings" pitchFamily="2" charset="2"/>
              <a:buChar char="§"/>
            </a:pPr>
            <a:r>
              <a:rPr lang="en-US" sz="1400" dirty="0"/>
              <a:t>Supervised learning</a:t>
            </a:r>
          </a:p>
          <a:p>
            <a:pPr lvl="1" algn="just">
              <a:buClr>
                <a:schemeClr val="accent2"/>
              </a:buClr>
              <a:buFont typeface="Wingdings" pitchFamily="2" charset="2"/>
              <a:buChar char="§"/>
            </a:pPr>
            <a:r>
              <a:rPr lang="en-US" sz="1400" dirty="0"/>
              <a:t>Unsupervised learning</a:t>
            </a:r>
          </a:p>
          <a:p>
            <a:pPr lvl="1" algn="just">
              <a:buClr>
                <a:schemeClr val="accent2"/>
              </a:buClr>
              <a:buFont typeface="Wingdings" pitchFamily="2" charset="2"/>
              <a:buChar char="§"/>
            </a:pPr>
            <a:r>
              <a:rPr lang="en-US" sz="1400" dirty="0"/>
              <a:t>Reinforcement learning</a:t>
            </a:r>
            <a:endParaRPr lang="en-US" dirty="0"/>
          </a:p>
          <a:p>
            <a:pPr marL="457200" lvl="1" indent="0" algn="just">
              <a:buClr>
                <a:schemeClr val="accent2"/>
              </a:buClr>
              <a:buNone/>
            </a:pPr>
            <a:endParaRPr lang="en-US" sz="1400" dirty="0"/>
          </a:p>
          <a:p>
            <a:pPr marL="0" indent="0" algn="just">
              <a:buNone/>
            </a:pPr>
            <a:endParaRPr lang="en-US" sz="1600" dirty="0"/>
          </a:p>
          <a:p>
            <a:pPr lvl="1" algn="just"/>
            <a:endParaRPr lang="en-US" sz="3000" dirty="0"/>
          </a:p>
          <a:p>
            <a:pPr algn="just"/>
            <a:endParaRPr lang="en-US" sz="1600" dirty="0"/>
          </a:p>
        </p:txBody>
      </p:sp>
    </p:spTree>
    <p:extLst>
      <p:ext uri="{BB962C8B-B14F-4D97-AF65-F5344CB8AC3E}">
        <p14:creationId xmlns:p14="http://schemas.microsoft.com/office/powerpoint/2010/main" val="105567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vs Unsupervised Learning</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 xmlns:a16="http://schemas.microsoft.com/office/drawing/2014/main" id="{5D60C7F7-D855-1A4D-9D1B-97653F75AEAD}"/>
              </a:ext>
            </a:extLst>
          </p:cNvPr>
          <p:cNvSpPr txBox="1">
            <a:spLocks/>
          </p:cNvSpPr>
          <p:nvPr/>
        </p:nvSpPr>
        <p:spPr>
          <a:xfrm>
            <a:off x="119826" y="1139409"/>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Supervised learning: </a:t>
            </a:r>
            <a:r>
              <a:rPr lang="en-US" sz="1700" dirty="0"/>
              <a:t>the training data we feed to the algorithm includes the desired solutions (</a:t>
            </a:r>
            <a:r>
              <a:rPr lang="en-US" sz="1700" b="1" dirty="0"/>
              <a:t>called labels</a:t>
            </a:r>
            <a:r>
              <a:rPr lang="en-US" sz="1700" dirty="0"/>
              <a:t>). Typical supervised tasks:</a:t>
            </a:r>
          </a:p>
          <a:p>
            <a:pPr lvl="1" algn="just">
              <a:buClr>
                <a:schemeClr val="accent2"/>
              </a:buClr>
              <a:buFont typeface="Wingdings" pitchFamily="2" charset="2"/>
              <a:buChar char="§"/>
            </a:pPr>
            <a:r>
              <a:rPr lang="en-US" sz="1300" dirty="0"/>
              <a:t>Classification</a:t>
            </a:r>
          </a:p>
          <a:p>
            <a:pPr lvl="1" algn="just">
              <a:buClr>
                <a:schemeClr val="accent2"/>
              </a:buClr>
              <a:buFont typeface="Wingdings" pitchFamily="2" charset="2"/>
              <a:buChar char="§"/>
            </a:pPr>
            <a:r>
              <a:rPr lang="en-US" sz="1300" dirty="0"/>
              <a:t>Regression</a:t>
            </a: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700" dirty="0"/>
              <a:t>Most important algorithms:</a:t>
            </a:r>
          </a:p>
          <a:p>
            <a:pPr lvl="1" algn="just">
              <a:buClr>
                <a:schemeClr val="accent2"/>
              </a:buClr>
              <a:buFont typeface="Wingdings" pitchFamily="2" charset="2"/>
              <a:buChar char="§"/>
            </a:pPr>
            <a:r>
              <a:rPr lang="en-US" sz="1300" dirty="0"/>
              <a:t>K-Nearest </a:t>
            </a:r>
            <a:r>
              <a:rPr lang="en-US" sz="1300" dirty="0" err="1"/>
              <a:t>Neighbours</a:t>
            </a:r>
            <a:r>
              <a:rPr lang="en-US" sz="1300" dirty="0"/>
              <a:t> (K-NN)</a:t>
            </a:r>
          </a:p>
          <a:p>
            <a:pPr lvl="1" algn="just">
              <a:buClr>
                <a:schemeClr val="accent2"/>
              </a:buClr>
              <a:buFont typeface="Wingdings" pitchFamily="2" charset="2"/>
              <a:buChar char="§"/>
            </a:pPr>
            <a:r>
              <a:rPr lang="en-US" sz="1300" dirty="0"/>
              <a:t>Linear regression</a:t>
            </a:r>
          </a:p>
          <a:p>
            <a:pPr lvl="1" algn="just">
              <a:buClr>
                <a:schemeClr val="accent2"/>
              </a:buClr>
              <a:buFont typeface="Wingdings" pitchFamily="2" charset="2"/>
              <a:buChar char="§"/>
            </a:pPr>
            <a:r>
              <a:rPr lang="en-US" sz="1300" dirty="0"/>
              <a:t>Logistic regression</a:t>
            </a:r>
          </a:p>
          <a:p>
            <a:pPr lvl="1" algn="just">
              <a:buClr>
                <a:schemeClr val="accent2"/>
              </a:buClr>
              <a:buFont typeface="Wingdings" pitchFamily="2" charset="2"/>
              <a:buChar char="§"/>
            </a:pPr>
            <a:r>
              <a:rPr lang="en-US" sz="1300" dirty="0"/>
              <a:t>Support Vector Machines (SVMs)</a:t>
            </a:r>
          </a:p>
          <a:p>
            <a:pPr lvl="1" algn="just">
              <a:buClr>
                <a:schemeClr val="accent2"/>
              </a:buClr>
              <a:buFont typeface="Wingdings" pitchFamily="2" charset="2"/>
              <a:buChar char="§"/>
            </a:pPr>
            <a:r>
              <a:rPr lang="en-US" sz="1300" dirty="0"/>
              <a:t>Decision trees, Random forests, Gradient Boosting Trees</a:t>
            </a:r>
          </a:p>
          <a:p>
            <a:pPr lvl="1" algn="just">
              <a:buClr>
                <a:schemeClr val="accent2"/>
              </a:buClr>
              <a:buFont typeface="Wingdings" pitchFamily="2" charset="2"/>
              <a:buChar char="§"/>
            </a:pPr>
            <a:r>
              <a:rPr lang="en-US" sz="1300" dirty="0"/>
              <a:t>Neural networks</a:t>
            </a:r>
          </a:p>
        </p:txBody>
      </p:sp>
      <p:sp>
        <p:nvSpPr>
          <p:cNvPr id="13" name="Text Placeholder 1">
            <a:extLst>
              <a:ext uri="{FF2B5EF4-FFF2-40B4-BE49-F238E27FC236}">
                <a16:creationId xmlns="" xmlns:a16="http://schemas.microsoft.com/office/drawing/2014/main" id="{BC71B4AF-6D48-524E-8C69-01AEEE3DDC35}"/>
              </a:ext>
            </a:extLst>
          </p:cNvPr>
          <p:cNvSpPr txBox="1">
            <a:spLocks/>
          </p:cNvSpPr>
          <p:nvPr/>
        </p:nvSpPr>
        <p:spPr>
          <a:xfrm>
            <a:off x="4595853" y="1133829"/>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b="1" dirty="0">
                <a:solidFill>
                  <a:schemeClr val="accent2"/>
                </a:solidFill>
              </a:rPr>
              <a:t>Unsupervised learning:</a:t>
            </a:r>
            <a:r>
              <a:rPr lang="en-US" sz="1600" b="1" dirty="0"/>
              <a:t> </a:t>
            </a:r>
            <a:r>
              <a:rPr lang="en-US" sz="1600" dirty="0"/>
              <a:t>the training data is unlabeled (doesn’t include a desired solution), the system tries to learn without a teacher. Typical unsupervised tasks:</a:t>
            </a:r>
            <a:endParaRPr lang="en-US" sz="1700" dirty="0"/>
          </a:p>
          <a:p>
            <a:pPr lvl="1" algn="just">
              <a:buClr>
                <a:schemeClr val="accent2"/>
              </a:buClr>
              <a:buFont typeface="Wingdings" pitchFamily="2" charset="2"/>
              <a:buChar char="§"/>
            </a:pPr>
            <a:r>
              <a:rPr lang="en-US" sz="1300" dirty="0"/>
              <a:t>Clustering</a:t>
            </a:r>
          </a:p>
          <a:p>
            <a:pPr lvl="1" algn="just">
              <a:buClr>
                <a:schemeClr val="accent2"/>
              </a:buClr>
              <a:buFont typeface="Wingdings" pitchFamily="2" charset="2"/>
              <a:buChar char="§"/>
            </a:pPr>
            <a:r>
              <a:rPr lang="en-US" sz="1300" dirty="0"/>
              <a:t>Dimensionality reduction</a:t>
            </a:r>
          </a:p>
          <a:p>
            <a:pPr marL="457200" lvl="1"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a:p>
            <a:pPr algn="just"/>
            <a:r>
              <a:rPr lang="en-US" sz="1700" dirty="0"/>
              <a:t>Most important algorithms:</a:t>
            </a:r>
          </a:p>
          <a:p>
            <a:pPr lvl="1" algn="just">
              <a:buClr>
                <a:schemeClr val="accent2"/>
              </a:buClr>
              <a:buFont typeface="Wingdings" pitchFamily="2" charset="2"/>
              <a:buChar char="§"/>
            </a:pPr>
            <a:r>
              <a:rPr lang="en-US" sz="1300" dirty="0"/>
              <a:t>K-means clustering</a:t>
            </a:r>
          </a:p>
          <a:p>
            <a:pPr lvl="1" algn="just">
              <a:buClr>
                <a:schemeClr val="accent2"/>
              </a:buClr>
              <a:buFont typeface="Wingdings" pitchFamily="2" charset="2"/>
              <a:buChar char="§"/>
            </a:pPr>
            <a:r>
              <a:rPr lang="en-US" sz="1300" dirty="0"/>
              <a:t>Expectation Maximization</a:t>
            </a:r>
          </a:p>
          <a:p>
            <a:pPr lvl="1" algn="just">
              <a:buClr>
                <a:schemeClr val="accent2"/>
              </a:buClr>
              <a:buFont typeface="Wingdings" pitchFamily="2" charset="2"/>
              <a:buChar char="§"/>
            </a:pPr>
            <a:r>
              <a:rPr lang="en-US" sz="1300" dirty="0"/>
              <a:t>Gaussian Mixture Models (GMM)</a:t>
            </a:r>
          </a:p>
          <a:p>
            <a:pPr lvl="1" algn="just">
              <a:buClr>
                <a:schemeClr val="accent2"/>
              </a:buClr>
              <a:buFont typeface="Wingdings" pitchFamily="2" charset="2"/>
              <a:buChar char="§"/>
            </a:pPr>
            <a:r>
              <a:rPr lang="en-US" sz="1300" dirty="0"/>
              <a:t>Hierarchical cluster analysis (HCA)</a:t>
            </a:r>
          </a:p>
          <a:p>
            <a:pPr lvl="1" algn="just">
              <a:buClr>
                <a:schemeClr val="accent2"/>
              </a:buClr>
              <a:buFont typeface="Wingdings" pitchFamily="2" charset="2"/>
              <a:buChar char="§"/>
            </a:pPr>
            <a:r>
              <a:rPr lang="en-US" sz="1300" dirty="0"/>
              <a:t>Principle Component Analysis (PCA)</a:t>
            </a:r>
          </a:p>
          <a:p>
            <a:pPr lvl="1" algn="just">
              <a:buClr>
                <a:schemeClr val="accent2"/>
              </a:buClr>
              <a:buFont typeface="Wingdings" pitchFamily="2" charset="2"/>
              <a:buChar char="§"/>
            </a:pPr>
            <a:r>
              <a:rPr lang="en-US" sz="1300" dirty="0"/>
              <a:t>Kernel PCA</a:t>
            </a:r>
          </a:p>
          <a:p>
            <a:pPr lvl="1" algn="just">
              <a:buClr>
                <a:schemeClr val="accent2"/>
              </a:buClr>
              <a:buFont typeface="Wingdings" pitchFamily="2" charset="2"/>
              <a:buChar char="§"/>
            </a:pPr>
            <a:r>
              <a:rPr lang="en-US" sz="1300" dirty="0"/>
              <a:t>Locally linear embedding</a:t>
            </a:r>
          </a:p>
        </p:txBody>
      </p:sp>
      <p:cxnSp>
        <p:nvCxnSpPr>
          <p:cNvPr id="4" name="Straight Connector 3">
            <a:extLst>
              <a:ext uri="{FF2B5EF4-FFF2-40B4-BE49-F238E27FC236}">
                <a16:creationId xmlns="" xmlns:a16="http://schemas.microsoft.com/office/drawing/2014/main" id="{7416321F-AB65-2D4C-9BE4-0DC57AE33E25}"/>
              </a:ext>
            </a:extLst>
          </p:cNvPr>
          <p:cNvCxnSpPr/>
          <p:nvPr/>
        </p:nvCxnSpPr>
        <p:spPr>
          <a:xfrm>
            <a:off x="4572000" y="1133829"/>
            <a:ext cx="23853" cy="3901347"/>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590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Main challenges </a:t>
            </a:r>
            <a:r>
              <a:rPr lang="en-US" dirty="0" smtClean="0"/>
              <a:t>in ML</a:t>
            </a:r>
            <a:endParaRPr lang="en-US" dirty="0"/>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547" y="13846"/>
            <a:ext cx="874059" cy="874059"/>
          </a:xfrm>
          <a:prstGeom prst="rect">
            <a:avLst/>
          </a:prstGeom>
        </p:spPr>
      </p:pic>
      <p:sp>
        <p:nvSpPr>
          <p:cNvPr id="6" name="Text Placeholder 1">
            <a:extLst>
              <a:ext uri="{FF2B5EF4-FFF2-40B4-BE49-F238E27FC236}">
                <a16:creationId xmlns="" xmlns:a16="http://schemas.microsoft.com/office/drawing/2014/main" id="{11823683-B87D-1F4B-B613-BB50B50D34CE}"/>
              </a:ext>
            </a:extLst>
          </p:cNvPr>
          <p:cNvSpPr txBox="1">
            <a:spLocks/>
          </p:cNvSpPr>
          <p:nvPr/>
        </p:nvSpPr>
        <p:spPr>
          <a:xfrm>
            <a:off x="356798" y="1581789"/>
            <a:ext cx="8198895" cy="345352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600" dirty="0"/>
              <a:t>Insufficient quantity of training data: ML requires sufficient amount of data for efficient training and better </a:t>
            </a:r>
            <a:r>
              <a:rPr lang="en-US" sz="1600" dirty="0" err="1"/>
              <a:t>generalising</a:t>
            </a:r>
            <a:r>
              <a:rPr lang="en-US" sz="1600" dirty="0"/>
              <a:t>.</a:t>
            </a:r>
          </a:p>
          <a:p>
            <a:pPr algn="just">
              <a:buClr>
                <a:schemeClr val="accent2"/>
              </a:buClr>
              <a:buFont typeface="Wingdings" pitchFamily="2" charset="2"/>
              <a:buChar char="§"/>
            </a:pPr>
            <a:endParaRPr lang="en-US" sz="1600" dirty="0"/>
          </a:p>
          <a:p>
            <a:pPr algn="just"/>
            <a:r>
              <a:rPr lang="en-US" sz="1600" dirty="0"/>
              <a:t>Nonrepresentative training data: it is crucial that the training data be representative of new cases you want to </a:t>
            </a:r>
            <a:r>
              <a:rPr lang="en-US" sz="1600" dirty="0" err="1"/>
              <a:t>generalise</a:t>
            </a:r>
            <a:r>
              <a:rPr lang="en-US" sz="1600" dirty="0"/>
              <a:t>. Some large data are nonrepresentative the sampling method is flawed (</a:t>
            </a:r>
            <a:r>
              <a:rPr lang="en-US" sz="1600" b="1" dirty="0"/>
              <a:t>sampling bias</a:t>
            </a:r>
            <a:r>
              <a:rPr lang="en-US" sz="1600" dirty="0"/>
              <a:t>).</a:t>
            </a:r>
          </a:p>
          <a:p>
            <a:pPr algn="just"/>
            <a:endParaRPr lang="en-US" sz="1600" dirty="0"/>
          </a:p>
          <a:p>
            <a:pPr algn="just"/>
            <a:r>
              <a:rPr lang="en-US" sz="1600" b="1" dirty="0"/>
              <a:t>Poor quality data: </a:t>
            </a:r>
            <a:r>
              <a:rPr lang="en-US" sz="1600" dirty="0"/>
              <a:t>full of errors, outliers or noise, such data need to be cleaned before use.</a:t>
            </a:r>
          </a:p>
          <a:p>
            <a:pPr algn="just"/>
            <a:endParaRPr lang="en-US" sz="1600" dirty="0"/>
          </a:p>
          <a:p>
            <a:pPr algn="just"/>
            <a:r>
              <a:rPr lang="en-US" sz="1600" b="1" dirty="0"/>
              <a:t>Irrelevant features (data type): </a:t>
            </a:r>
            <a:r>
              <a:rPr lang="en-US" sz="1600" dirty="0"/>
              <a:t>ML requires a good set of relevant features to train on, you could use the most useful feature or combine existing features to produce a more useful one.</a:t>
            </a:r>
          </a:p>
          <a:p>
            <a:pPr algn="just"/>
            <a:endParaRPr lang="en-US" sz="1700" dirty="0"/>
          </a:p>
          <a:p>
            <a:pPr algn="just"/>
            <a:endParaRPr lang="en-US" sz="1700" dirty="0"/>
          </a:p>
          <a:p>
            <a:pPr algn="just"/>
            <a:endParaRPr lang="en-US" sz="1700" dirty="0"/>
          </a:p>
          <a:p>
            <a:pPr algn="just"/>
            <a:endParaRPr lang="en-US" sz="1700" dirty="0"/>
          </a:p>
          <a:p>
            <a:pPr marL="0" indent="0" algn="just">
              <a:buNone/>
            </a:pPr>
            <a:endParaRPr lang="en-US" sz="1600" dirty="0"/>
          </a:p>
          <a:p>
            <a:pPr lvl="1" algn="just"/>
            <a:endParaRPr lang="en-US" sz="3000" dirty="0"/>
          </a:p>
          <a:p>
            <a:pPr algn="just"/>
            <a:endParaRPr lang="en-US" sz="1600" dirty="0"/>
          </a:p>
        </p:txBody>
      </p:sp>
      <p:sp>
        <p:nvSpPr>
          <p:cNvPr id="7" name="Text Placeholder 3">
            <a:extLst>
              <a:ext uri="{FF2B5EF4-FFF2-40B4-BE49-F238E27FC236}">
                <a16:creationId xmlns="" xmlns:a16="http://schemas.microsoft.com/office/drawing/2014/main" id="{C747A59A-EA27-FD41-9968-FDB16E63FA5B}"/>
              </a:ext>
            </a:extLst>
          </p:cNvPr>
          <p:cNvSpPr txBox="1">
            <a:spLocks/>
          </p:cNvSpPr>
          <p:nvPr/>
        </p:nvSpPr>
        <p:spPr>
          <a:xfrm>
            <a:off x="195799" y="1159849"/>
            <a:ext cx="6950075" cy="32497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Non-representative data:</a:t>
            </a:r>
          </a:p>
        </p:txBody>
      </p:sp>
    </p:spTree>
    <p:extLst>
      <p:ext uri="{BB962C8B-B14F-4D97-AF65-F5344CB8AC3E}">
        <p14:creationId xmlns:p14="http://schemas.microsoft.com/office/powerpoint/2010/main" val="1152743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Main </a:t>
            </a:r>
            <a:r>
              <a:rPr lang="en-US" dirty="0" smtClean="0"/>
              <a:t>in ML</a:t>
            </a:r>
            <a:endParaRPr lang="en-US" dirty="0"/>
          </a:p>
        </p:txBody>
      </p:sp>
      <p:sp>
        <p:nvSpPr>
          <p:cNvPr id="5" name="Text Placeholder 4"/>
          <p:cNvSpPr>
            <a:spLocks noGrp="1"/>
          </p:cNvSpPr>
          <p:nvPr>
            <p:ph type="body" sz="quarter" idx="13"/>
          </p:nvPr>
        </p:nvSpPr>
        <p:spPr>
          <a:xfrm>
            <a:off x="-2746" y="4918538"/>
            <a:ext cx="6950075" cy="216647"/>
          </a:xfrm>
        </p:spPr>
        <p:txBody>
          <a:bodyPr/>
          <a:lstStyle/>
          <a:p>
            <a:r>
              <a:rPr lang="en-US" dirty="0" err="1"/>
              <a:t>Débora</a:t>
            </a:r>
            <a:r>
              <a:rPr lang="en-US" dirty="0"/>
              <a:t> and </a:t>
            </a:r>
            <a:r>
              <a:rPr lang="en-US" dirty="0" err="1"/>
              <a:t>Ayham</a:t>
            </a:r>
            <a:r>
              <a:rPr lang="en-US" dirty="0"/>
              <a:t> (UWA)</a:t>
            </a:r>
          </a:p>
        </p:txBody>
      </p:sp>
      <p:grpSp>
        <p:nvGrpSpPr>
          <p:cNvPr id="9" name="Group 8"/>
          <p:cNvGrpSpPr/>
          <p:nvPr/>
        </p:nvGrpSpPr>
        <p:grpSpPr>
          <a:xfrm>
            <a:off x="791512" y="3074823"/>
            <a:ext cx="2345635" cy="1391479"/>
            <a:chOff x="5824330" y="2415206"/>
            <a:chExt cx="2345635" cy="1391479"/>
          </a:xfrm>
        </p:grpSpPr>
        <p:cxnSp>
          <p:nvCxnSpPr>
            <p:cNvPr id="10" name="Straight Arrow Connector 9"/>
            <p:cNvCxnSpPr/>
            <p:nvPr/>
          </p:nvCxnSpPr>
          <p:spPr>
            <a:xfrm flipV="1">
              <a:off x="5824330" y="3697354"/>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983357" y="2415206"/>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6480310" y="316064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294784" y="3432310"/>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64967" y="317389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460432" y="287240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79096" y="28425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778484" y="2554359"/>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066722" y="253448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185991"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53739" y="279289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424531"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673008" y="309106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881728" y="3011555"/>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6281530" y="2524539"/>
              <a:ext cx="1749287" cy="1123122"/>
            </a:xfrm>
            <a:custGeom>
              <a:avLst/>
              <a:gdLst>
                <a:gd name="connsiteX0" fmla="*/ 0 w 1749287"/>
                <a:gd name="connsiteY0" fmla="*/ 1123122 h 1123122"/>
                <a:gd name="connsiteX1" fmla="*/ 19879 w 1749287"/>
                <a:gd name="connsiteY1" fmla="*/ 1083365 h 1123122"/>
                <a:gd name="connsiteX2" fmla="*/ 39757 w 1749287"/>
                <a:gd name="connsiteY2" fmla="*/ 1053548 h 1123122"/>
                <a:gd name="connsiteX3" fmla="*/ 59635 w 1749287"/>
                <a:gd name="connsiteY3" fmla="*/ 993913 h 1123122"/>
                <a:gd name="connsiteX4" fmla="*/ 49696 w 1749287"/>
                <a:gd name="connsiteY4" fmla="*/ 864704 h 1123122"/>
                <a:gd name="connsiteX5" fmla="*/ 39757 w 1749287"/>
                <a:gd name="connsiteY5" fmla="*/ 815009 h 1123122"/>
                <a:gd name="connsiteX6" fmla="*/ 69574 w 1749287"/>
                <a:gd name="connsiteY6" fmla="*/ 705678 h 1123122"/>
                <a:gd name="connsiteX7" fmla="*/ 99392 w 1749287"/>
                <a:gd name="connsiteY7" fmla="*/ 695739 h 1123122"/>
                <a:gd name="connsiteX8" fmla="*/ 238540 w 1749287"/>
                <a:gd name="connsiteY8" fmla="*/ 685800 h 1123122"/>
                <a:gd name="connsiteX9" fmla="*/ 278296 w 1749287"/>
                <a:gd name="connsiteY9" fmla="*/ 675861 h 1123122"/>
                <a:gd name="connsiteX10" fmla="*/ 288235 w 1749287"/>
                <a:gd name="connsiteY10" fmla="*/ 646044 h 1123122"/>
                <a:gd name="connsiteX11" fmla="*/ 268357 w 1749287"/>
                <a:gd name="connsiteY11" fmla="*/ 467139 h 1123122"/>
                <a:gd name="connsiteX12" fmla="*/ 278296 w 1749287"/>
                <a:gd name="connsiteY12" fmla="*/ 387626 h 1123122"/>
                <a:gd name="connsiteX13" fmla="*/ 308113 w 1749287"/>
                <a:gd name="connsiteY13" fmla="*/ 367748 h 1123122"/>
                <a:gd name="connsiteX14" fmla="*/ 467140 w 1749287"/>
                <a:gd name="connsiteY14" fmla="*/ 357809 h 1123122"/>
                <a:gd name="connsiteX15" fmla="*/ 487018 w 1749287"/>
                <a:gd name="connsiteY15" fmla="*/ 327991 h 1123122"/>
                <a:gd name="connsiteX16" fmla="*/ 516835 w 1749287"/>
                <a:gd name="connsiteY16" fmla="*/ 238539 h 1123122"/>
                <a:gd name="connsiteX17" fmla="*/ 536713 w 1749287"/>
                <a:gd name="connsiteY17" fmla="*/ 178904 h 1123122"/>
                <a:gd name="connsiteX18" fmla="*/ 546653 w 1749287"/>
                <a:gd name="connsiteY18" fmla="*/ 149087 h 1123122"/>
                <a:gd name="connsiteX19" fmla="*/ 566531 w 1749287"/>
                <a:gd name="connsiteY19" fmla="*/ 79513 h 1123122"/>
                <a:gd name="connsiteX20" fmla="*/ 596348 w 1749287"/>
                <a:gd name="connsiteY20" fmla="*/ 59635 h 1123122"/>
                <a:gd name="connsiteX21" fmla="*/ 646044 w 1749287"/>
                <a:gd name="connsiteY21" fmla="*/ 19878 h 1123122"/>
                <a:gd name="connsiteX22" fmla="*/ 705679 w 1749287"/>
                <a:gd name="connsiteY22" fmla="*/ 0 h 1123122"/>
                <a:gd name="connsiteX23" fmla="*/ 795131 w 1749287"/>
                <a:gd name="connsiteY23" fmla="*/ 9939 h 1123122"/>
                <a:gd name="connsiteX24" fmla="*/ 824948 w 1749287"/>
                <a:gd name="connsiteY24" fmla="*/ 19878 h 1123122"/>
                <a:gd name="connsiteX25" fmla="*/ 884583 w 1749287"/>
                <a:gd name="connsiteY25" fmla="*/ 99391 h 1123122"/>
                <a:gd name="connsiteX26" fmla="*/ 904461 w 1749287"/>
                <a:gd name="connsiteY26" fmla="*/ 119270 h 1123122"/>
                <a:gd name="connsiteX27" fmla="*/ 914400 w 1749287"/>
                <a:gd name="connsiteY27" fmla="*/ 149087 h 1123122"/>
                <a:gd name="connsiteX28" fmla="*/ 934279 w 1749287"/>
                <a:gd name="connsiteY28" fmla="*/ 168965 h 1123122"/>
                <a:gd name="connsiteX29" fmla="*/ 964096 w 1749287"/>
                <a:gd name="connsiteY29" fmla="*/ 268357 h 1123122"/>
                <a:gd name="connsiteX30" fmla="*/ 983974 w 1749287"/>
                <a:gd name="connsiteY30" fmla="*/ 327991 h 1123122"/>
                <a:gd name="connsiteX31" fmla="*/ 1043609 w 1749287"/>
                <a:gd name="connsiteY31" fmla="*/ 347870 h 1123122"/>
                <a:gd name="connsiteX32" fmla="*/ 1302027 w 1749287"/>
                <a:gd name="connsiteY32" fmla="*/ 347870 h 1123122"/>
                <a:gd name="connsiteX33" fmla="*/ 1321905 w 1749287"/>
                <a:gd name="connsiteY33" fmla="*/ 377687 h 1123122"/>
                <a:gd name="connsiteX34" fmla="*/ 1311966 w 1749287"/>
                <a:gd name="connsiteY34" fmla="*/ 417444 h 1123122"/>
                <a:gd name="connsiteX35" fmla="*/ 1292087 w 1749287"/>
                <a:gd name="connsiteY35" fmla="*/ 437322 h 1123122"/>
                <a:gd name="connsiteX36" fmla="*/ 1272209 w 1749287"/>
                <a:gd name="connsiteY36" fmla="*/ 467139 h 1123122"/>
                <a:gd name="connsiteX37" fmla="*/ 1252331 w 1749287"/>
                <a:gd name="connsiteY37" fmla="*/ 526774 h 1123122"/>
                <a:gd name="connsiteX38" fmla="*/ 1242392 w 1749287"/>
                <a:gd name="connsiteY38" fmla="*/ 556591 h 1123122"/>
                <a:gd name="connsiteX39" fmla="*/ 1311966 w 1749287"/>
                <a:gd name="connsiteY39" fmla="*/ 616226 h 1123122"/>
                <a:gd name="connsiteX40" fmla="*/ 1341783 w 1749287"/>
                <a:gd name="connsiteY40" fmla="*/ 626165 h 1123122"/>
                <a:gd name="connsiteX41" fmla="*/ 1421296 w 1749287"/>
                <a:gd name="connsiteY41" fmla="*/ 616226 h 1123122"/>
                <a:gd name="connsiteX42" fmla="*/ 1480931 w 1749287"/>
                <a:gd name="connsiteY42" fmla="*/ 596348 h 1123122"/>
                <a:gd name="connsiteX43" fmla="*/ 1540566 w 1749287"/>
                <a:gd name="connsiteY43" fmla="*/ 586409 h 1123122"/>
                <a:gd name="connsiteX44" fmla="*/ 1600200 w 1749287"/>
                <a:gd name="connsiteY44" fmla="*/ 566531 h 1123122"/>
                <a:gd name="connsiteX45" fmla="*/ 1630018 w 1749287"/>
                <a:gd name="connsiteY45" fmla="*/ 556591 h 1123122"/>
                <a:gd name="connsiteX46" fmla="*/ 1709531 w 1749287"/>
                <a:gd name="connsiteY46" fmla="*/ 566531 h 1123122"/>
                <a:gd name="connsiteX47" fmla="*/ 1729409 w 1749287"/>
                <a:gd name="connsiteY47" fmla="*/ 626165 h 1123122"/>
                <a:gd name="connsiteX48" fmla="*/ 1749287 w 1749287"/>
                <a:gd name="connsiteY48" fmla="*/ 646044 h 112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49287" h="1123122">
                  <a:moveTo>
                    <a:pt x="0" y="1123122"/>
                  </a:moveTo>
                  <a:cubicBezTo>
                    <a:pt x="6626" y="1109870"/>
                    <a:pt x="12528" y="1096229"/>
                    <a:pt x="19879" y="1083365"/>
                  </a:cubicBezTo>
                  <a:cubicBezTo>
                    <a:pt x="25806" y="1072994"/>
                    <a:pt x="34906" y="1064464"/>
                    <a:pt x="39757" y="1053548"/>
                  </a:cubicBezTo>
                  <a:cubicBezTo>
                    <a:pt x="48267" y="1034400"/>
                    <a:pt x="59635" y="993913"/>
                    <a:pt x="59635" y="993913"/>
                  </a:cubicBezTo>
                  <a:cubicBezTo>
                    <a:pt x="56322" y="950843"/>
                    <a:pt x="54466" y="907637"/>
                    <a:pt x="49696" y="864704"/>
                  </a:cubicBezTo>
                  <a:cubicBezTo>
                    <a:pt x="47830" y="847914"/>
                    <a:pt x="39757" y="831902"/>
                    <a:pt x="39757" y="815009"/>
                  </a:cubicBezTo>
                  <a:cubicBezTo>
                    <a:pt x="39757" y="775455"/>
                    <a:pt x="31910" y="728276"/>
                    <a:pt x="69574" y="705678"/>
                  </a:cubicBezTo>
                  <a:cubicBezTo>
                    <a:pt x="78558" y="700288"/>
                    <a:pt x="88987" y="696963"/>
                    <a:pt x="99392" y="695739"/>
                  </a:cubicBezTo>
                  <a:cubicBezTo>
                    <a:pt x="145574" y="690306"/>
                    <a:pt x="192157" y="689113"/>
                    <a:pt x="238540" y="685800"/>
                  </a:cubicBezTo>
                  <a:cubicBezTo>
                    <a:pt x="251792" y="682487"/>
                    <a:pt x="267629" y="684394"/>
                    <a:pt x="278296" y="675861"/>
                  </a:cubicBezTo>
                  <a:cubicBezTo>
                    <a:pt x="286477" y="669316"/>
                    <a:pt x="288235" y="656521"/>
                    <a:pt x="288235" y="646044"/>
                  </a:cubicBezTo>
                  <a:cubicBezTo>
                    <a:pt x="288235" y="620849"/>
                    <a:pt x="272320" y="498847"/>
                    <a:pt x="268357" y="467139"/>
                  </a:cubicBezTo>
                  <a:cubicBezTo>
                    <a:pt x="271670" y="440635"/>
                    <a:pt x="268376" y="412426"/>
                    <a:pt x="278296" y="387626"/>
                  </a:cubicBezTo>
                  <a:cubicBezTo>
                    <a:pt x="282732" y="376535"/>
                    <a:pt x="296314" y="369611"/>
                    <a:pt x="308113" y="367748"/>
                  </a:cubicBezTo>
                  <a:cubicBezTo>
                    <a:pt x="360576" y="359465"/>
                    <a:pt x="414131" y="361122"/>
                    <a:pt x="467140" y="357809"/>
                  </a:cubicBezTo>
                  <a:cubicBezTo>
                    <a:pt x="473766" y="347870"/>
                    <a:pt x="482167" y="338907"/>
                    <a:pt x="487018" y="327991"/>
                  </a:cubicBezTo>
                  <a:cubicBezTo>
                    <a:pt x="487022" y="327983"/>
                    <a:pt x="511864" y="253452"/>
                    <a:pt x="516835" y="238539"/>
                  </a:cubicBezTo>
                  <a:lnTo>
                    <a:pt x="536713" y="178904"/>
                  </a:lnTo>
                  <a:cubicBezTo>
                    <a:pt x="540026" y="168965"/>
                    <a:pt x="544112" y="159251"/>
                    <a:pt x="546653" y="149087"/>
                  </a:cubicBezTo>
                  <a:cubicBezTo>
                    <a:pt x="547302" y="146490"/>
                    <a:pt x="561347" y="85994"/>
                    <a:pt x="566531" y="79513"/>
                  </a:cubicBezTo>
                  <a:cubicBezTo>
                    <a:pt x="573993" y="70185"/>
                    <a:pt x="587020" y="67097"/>
                    <a:pt x="596348" y="59635"/>
                  </a:cubicBezTo>
                  <a:cubicBezTo>
                    <a:pt x="622160" y="38986"/>
                    <a:pt x="611635" y="35171"/>
                    <a:pt x="646044" y="19878"/>
                  </a:cubicBezTo>
                  <a:cubicBezTo>
                    <a:pt x="665192" y="11368"/>
                    <a:pt x="705679" y="0"/>
                    <a:pt x="705679" y="0"/>
                  </a:cubicBezTo>
                  <a:cubicBezTo>
                    <a:pt x="735496" y="3313"/>
                    <a:pt x="765538" y="5007"/>
                    <a:pt x="795131" y="9939"/>
                  </a:cubicBezTo>
                  <a:cubicBezTo>
                    <a:pt x="805465" y="11661"/>
                    <a:pt x="815964" y="14488"/>
                    <a:pt x="824948" y="19878"/>
                  </a:cubicBezTo>
                  <a:cubicBezTo>
                    <a:pt x="846990" y="33103"/>
                    <a:pt x="877182" y="91990"/>
                    <a:pt x="884583" y="99391"/>
                  </a:cubicBezTo>
                  <a:lnTo>
                    <a:pt x="904461" y="119270"/>
                  </a:lnTo>
                  <a:cubicBezTo>
                    <a:pt x="907774" y="129209"/>
                    <a:pt x="909010" y="140103"/>
                    <a:pt x="914400" y="149087"/>
                  </a:cubicBezTo>
                  <a:cubicBezTo>
                    <a:pt x="919221" y="157122"/>
                    <a:pt x="930088" y="160584"/>
                    <a:pt x="934279" y="168965"/>
                  </a:cubicBezTo>
                  <a:cubicBezTo>
                    <a:pt x="951849" y="204104"/>
                    <a:pt x="953396" y="232690"/>
                    <a:pt x="964096" y="268357"/>
                  </a:cubicBezTo>
                  <a:cubicBezTo>
                    <a:pt x="970117" y="288427"/>
                    <a:pt x="964096" y="321365"/>
                    <a:pt x="983974" y="327991"/>
                  </a:cubicBezTo>
                  <a:lnTo>
                    <a:pt x="1043609" y="347870"/>
                  </a:lnTo>
                  <a:cubicBezTo>
                    <a:pt x="1113164" y="342902"/>
                    <a:pt x="1230263" y="327366"/>
                    <a:pt x="1302027" y="347870"/>
                  </a:cubicBezTo>
                  <a:cubicBezTo>
                    <a:pt x="1313513" y="351152"/>
                    <a:pt x="1315279" y="367748"/>
                    <a:pt x="1321905" y="377687"/>
                  </a:cubicBezTo>
                  <a:cubicBezTo>
                    <a:pt x="1318592" y="390939"/>
                    <a:pt x="1318075" y="405226"/>
                    <a:pt x="1311966" y="417444"/>
                  </a:cubicBezTo>
                  <a:cubicBezTo>
                    <a:pt x="1307775" y="425825"/>
                    <a:pt x="1297941" y="430005"/>
                    <a:pt x="1292087" y="437322"/>
                  </a:cubicBezTo>
                  <a:cubicBezTo>
                    <a:pt x="1284625" y="446650"/>
                    <a:pt x="1278835" y="457200"/>
                    <a:pt x="1272209" y="467139"/>
                  </a:cubicBezTo>
                  <a:lnTo>
                    <a:pt x="1252331" y="526774"/>
                  </a:lnTo>
                  <a:lnTo>
                    <a:pt x="1242392" y="556591"/>
                  </a:lnTo>
                  <a:cubicBezTo>
                    <a:pt x="1257413" y="616676"/>
                    <a:pt x="1239372" y="592028"/>
                    <a:pt x="1311966" y="616226"/>
                  </a:cubicBezTo>
                  <a:lnTo>
                    <a:pt x="1341783" y="626165"/>
                  </a:lnTo>
                  <a:cubicBezTo>
                    <a:pt x="1368287" y="622852"/>
                    <a:pt x="1395178" y="621823"/>
                    <a:pt x="1421296" y="616226"/>
                  </a:cubicBezTo>
                  <a:cubicBezTo>
                    <a:pt x="1441784" y="611836"/>
                    <a:pt x="1460263" y="599793"/>
                    <a:pt x="1480931" y="596348"/>
                  </a:cubicBezTo>
                  <a:lnTo>
                    <a:pt x="1540566" y="586409"/>
                  </a:lnTo>
                  <a:lnTo>
                    <a:pt x="1600200" y="566531"/>
                  </a:lnTo>
                  <a:lnTo>
                    <a:pt x="1630018" y="556591"/>
                  </a:lnTo>
                  <a:cubicBezTo>
                    <a:pt x="1656522" y="559904"/>
                    <a:pt x="1687649" y="551213"/>
                    <a:pt x="1709531" y="566531"/>
                  </a:cubicBezTo>
                  <a:cubicBezTo>
                    <a:pt x="1726697" y="578547"/>
                    <a:pt x="1714593" y="611348"/>
                    <a:pt x="1729409" y="626165"/>
                  </a:cubicBezTo>
                  <a:lnTo>
                    <a:pt x="1749287" y="646044"/>
                  </a:ln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grpSp>
        <p:nvGrpSpPr>
          <p:cNvPr id="25" name="Group 24"/>
          <p:cNvGrpSpPr/>
          <p:nvPr/>
        </p:nvGrpSpPr>
        <p:grpSpPr>
          <a:xfrm>
            <a:off x="5937278" y="3025130"/>
            <a:ext cx="2345635" cy="1391479"/>
            <a:chOff x="5847523" y="4913238"/>
            <a:chExt cx="2345635" cy="1391479"/>
          </a:xfrm>
        </p:grpSpPr>
        <p:cxnSp>
          <p:nvCxnSpPr>
            <p:cNvPr id="26" name="Straight Arrow Connector 25"/>
            <p:cNvCxnSpPr/>
            <p:nvPr/>
          </p:nvCxnSpPr>
          <p:spPr>
            <a:xfrm flipV="1">
              <a:off x="5847523" y="6195386"/>
              <a:ext cx="2345635" cy="198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6006550" y="4913238"/>
              <a:ext cx="0" cy="13914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6503503" y="565867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317977" y="5930342"/>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288160" y="5671926"/>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483625" y="537044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702289" y="5340623"/>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801677" y="5052391"/>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089915" y="5032514"/>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209184"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576932" y="529092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447724"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696201" y="5589098"/>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7904921" y="5509587"/>
              <a:ext cx="99391" cy="99391"/>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V="1">
              <a:off x="6172200" y="5052391"/>
              <a:ext cx="1623392" cy="877951"/>
            </a:xfrm>
            <a:prstGeom prst="line">
              <a:avLst/>
            </a:prstGeom>
          </p:spPr>
          <p:style>
            <a:lnRef idx="2">
              <a:schemeClr val="dk1"/>
            </a:lnRef>
            <a:fillRef idx="0">
              <a:schemeClr val="dk1"/>
            </a:fillRef>
            <a:effectRef idx="1">
              <a:schemeClr val="dk1"/>
            </a:effectRef>
            <a:fontRef idx="minor">
              <a:schemeClr val="tx1"/>
            </a:fontRef>
          </p:style>
        </p:cxnSp>
      </p:grpSp>
      <p:pic>
        <p:nvPicPr>
          <p:cNvPr id="41" name="Picture 40"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85" y="-34023"/>
            <a:ext cx="874059" cy="874059"/>
          </a:xfrm>
          <a:prstGeom prst="rect">
            <a:avLst/>
          </a:prstGeom>
        </p:spPr>
      </p:pic>
      <p:sp>
        <p:nvSpPr>
          <p:cNvPr id="42" name="Text Placeholder 3">
            <a:extLst>
              <a:ext uri="{FF2B5EF4-FFF2-40B4-BE49-F238E27FC236}">
                <a16:creationId xmlns="" xmlns:a16="http://schemas.microsoft.com/office/drawing/2014/main" id="{ACA10038-28EB-1343-92B3-E10FCCE03849}"/>
              </a:ext>
            </a:extLst>
          </p:cNvPr>
          <p:cNvSpPr txBox="1">
            <a:spLocks/>
          </p:cNvSpPr>
          <p:nvPr/>
        </p:nvSpPr>
        <p:spPr>
          <a:xfrm>
            <a:off x="3764248" y="1248837"/>
            <a:ext cx="1844068" cy="324970"/>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Statistical fit</a:t>
            </a:r>
          </a:p>
        </p:txBody>
      </p:sp>
      <p:sp>
        <p:nvSpPr>
          <p:cNvPr id="43" name="Text Placeholder 1">
            <a:extLst>
              <a:ext uri="{FF2B5EF4-FFF2-40B4-BE49-F238E27FC236}">
                <a16:creationId xmlns="" xmlns:a16="http://schemas.microsoft.com/office/drawing/2014/main" id="{01CFA449-FC57-8643-A9C8-D848A655A882}"/>
              </a:ext>
            </a:extLst>
          </p:cNvPr>
          <p:cNvSpPr txBox="1">
            <a:spLocks/>
          </p:cNvSpPr>
          <p:nvPr/>
        </p:nvSpPr>
        <p:spPr>
          <a:xfrm>
            <a:off x="119742" y="1733736"/>
            <a:ext cx="3875093" cy="129139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Over-fitting the training data: </a:t>
            </a:r>
            <a:r>
              <a:rPr lang="en-US" sz="1700" dirty="0"/>
              <a:t>the model performs well in the training data but does not </a:t>
            </a:r>
            <a:r>
              <a:rPr lang="en-US" sz="1700" dirty="0" err="1"/>
              <a:t>generalise</a:t>
            </a:r>
            <a:r>
              <a:rPr lang="en-US" sz="1700" dirty="0"/>
              <a:t> well.</a:t>
            </a:r>
          </a:p>
          <a:p>
            <a:pPr algn="just"/>
            <a:endParaRPr lang="en-US" sz="1700" dirty="0"/>
          </a:p>
        </p:txBody>
      </p:sp>
      <p:sp>
        <p:nvSpPr>
          <p:cNvPr id="44" name="Text Placeholder 1">
            <a:extLst>
              <a:ext uri="{FF2B5EF4-FFF2-40B4-BE49-F238E27FC236}">
                <a16:creationId xmlns="" xmlns:a16="http://schemas.microsoft.com/office/drawing/2014/main" id="{8D95D759-0591-0744-9C85-BFF4FE4A6AE0}"/>
              </a:ext>
            </a:extLst>
          </p:cNvPr>
          <p:cNvSpPr txBox="1">
            <a:spLocks/>
          </p:cNvSpPr>
          <p:nvPr/>
        </p:nvSpPr>
        <p:spPr>
          <a:xfrm>
            <a:off x="4991115" y="1735383"/>
            <a:ext cx="3689321" cy="112984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Arial" charset="0"/>
              <a:buChar char="•"/>
            </a:pPr>
            <a:r>
              <a:rPr lang="en-US" sz="1700" b="1" dirty="0">
                <a:solidFill>
                  <a:schemeClr val="accent2"/>
                </a:solidFill>
              </a:rPr>
              <a:t>Under-fitting the training data: </a:t>
            </a:r>
            <a:r>
              <a:rPr lang="en-US" sz="1700" dirty="0"/>
              <a:t>the model is too simple to learn the underlying structure of the data.</a:t>
            </a:r>
          </a:p>
          <a:p>
            <a:pPr algn="just"/>
            <a:endParaRPr lang="en-US" sz="1700" dirty="0"/>
          </a:p>
        </p:txBody>
      </p:sp>
      <p:cxnSp>
        <p:nvCxnSpPr>
          <p:cNvPr id="45" name="Straight Connector 44">
            <a:extLst>
              <a:ext uri="{FF2B5EF4-FFF2-40B4-BE49-F238E27FC236}">
                <a16:creationId xmlns="" xmlns:a16="http://schemas.microsoft.com/office/drawing/2014/main" id="{C41599EC-6BD9-BF40-9EB0-AC8EB0F49F5A}"/>
              </a:ext>
            </a:extLst>
          </p:cNvPr>
          <p:cNvCxnSpPr>
            <a:cxnSpLocks/>
          </p:cNvCxnSpPr>
          <p:nvPr/>
        </p:nvCxnSpPr>
        <p:spPr>
          <a:xfrm>
            <a:off x="4572000" y="1733736"/>
            <a:ext cx="23853" cy="330144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5243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12472"/>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601" y="1056857"/>
            <a:ext cx="2950817" cy="22131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2497" y="3379302"/>
            <a:ext cx="2950817" cy="1688932"/>
          </a:xfrm>
          <a:prstGeom prst="rect">
            <a:avLst/>
          </a:prstGeom>
        </p:spPr>
      </p:pic>
      <p:pic>
        <p:nvPicPr>
          <p:cNvPr id="12" name="Picture 11"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02" y="0"/>
            <a:ext cx="874059" cy="874059"/>
          </a:xfrm>
          <a:prstGeom prst="rect">
            <a:avLst/>
          </a:prstGeom>
        </p:spPr>
      </p:pic>
      <p:sp>
        <p:nvSpPr>
          <p:cNvPr id="13" name="Text Placeholder 1">
            <a:extLst>
              <a:ext uri="{FF2B5EF4-FFF2-40B4-BE49-F238E27FC236}">
                <a16:creationId xmlns="" xmlns:a16="http://schemas.microsoft.com/office/drawing/2014/main" id="{DA45FFB6-F1C5-D849-8313-B49398DF58B4}"/>
              </a:ext>
            </a:extLst>
          </p:cNvPr>
          <p:cNvSpPr txBox="1">
            <a:spLocks/>
          </p:cNvSpPr>
          <p:nvPr/>
        </p:nvSpPr>
        <p:spPr>
          <a:xfrm>
            <a:off x="81090" y="1119297"/>
            <a:ext cx="5898291" cy="37931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1 (rock type problems): </a:t>
            </a:r>
            <a:endParaRPr lang="en-US" sz="1500" dirty="0"/>
          </a:p>
          <a:p>
            <a:pPr algn="just"/>
            <a:r>
              <a:rPr lang="en-US" sz="1300" b="1" dirty="0"/>
              <a:t>Part 1: </a:t>
            </a:r>
            <a:r>
              <a:rPr lang="en-US" sz="1300" dirty="0"/>
              <a:t>Your company has just taken over a new operating mine and you don't trust the old operator's classifications or rock models. You have a bunch of photographs of core and a pile of core trays. The asset manager has asked you to take a look at the photographs and determine roughly how many different types of rock you've got.</a:t>
            </a:r>
          </a:p>
          <a:p>
            <a:pPr lvl="1" algn="just">
              <a:buClr>
                <a:schemeClr val="accent2"/>
              </a:buClr>
              <a:buFont typeface="Wingdings" pitchFamily="2" charset="2"/>
              <a:buChar char="§"/>
            </a:pPr>
            <a:r>
              <a:rPr lang="en-US" sz="1200" dirty="0"/>
              <a:t>Questions: what sort of problem is this? What features could you extract from the data?</a:t>
            </a:r>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You've taken a subset of exemplar rock types from your clusters and validated these with your geoscience function at head office who have given you some labels for each of the rock types. What approaches could you take to leverage this information to predict rock types across all the photographed core.</a:t>
            </a:r>
          </a:p>
          <a:p>
            <a:pPr indent="-285750" algn="just">
              <a:buClr>
                <a:schemeClr val="accent2"/>
              </a:buClr>
            </a:pPr>
            <a:endParaRPr lang="en-US" dirty="0"/>
          </a:p>
          <a:p>
            <a:pPr algn="just">
              <a:buClr>
                <a:schemeClr val="accent2"/>
              </a:buClr>
            </a:pPr>
            <a:r>
              <a:rPr lang="en-US" sz="1300" b="1" dirty="0"/>
              <a:t>Part 3: </a:t>
            </a:r>
            <a:r>
              <a:rPr lang="en-US" sz="1300" dirty="0"/>
              <a:t>You've been able to send some rocks off for assay - how would you predict the composition of the remaining rocks that you didn't assay.</a:t>
            </a: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221963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Exercises</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552" y="1645913"/>
            <a:ext cx="3060358" cy="2719353"/>
          </a:xfrm>
          <a:prstGeom prst="rect">
            <a:avLst/>
          </a:prstGeom>
        </p:spPr>
      </p:pic>
      <p:pic>
        <p:nvPicPr>
          <p:cNvPr id="16" name="Picture 15"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13" y="0"/>
            <a:ext cx="874059" cy="874059"/>
          </a:xfrm>
          <a:prstGeom prst="rect">
            <a:avLst/>
          </a:prstGeom>
        </p:spPr>
      </p:pic>
      <p:sp>
        <p:nvSpPr>
          <p:cNvPr id="9" name="Text Placeholder 1">
            <a:extLst>
              <a:ext uri="{FF2B5EF4-FFF2-40B4-BE49-F238E27FC236}">
                <a16:creationId xmlns="" xmlns:a16="http://schemas.microsoft.com/office/drawing/2014/main" id="{629056FE-6E2E-BE4B-ABEF-980E36F3EECF}"/>
              </a:ext>
            </a:extLst>
          </p:cNvPr>
          <p:cNvSpPr txBox="1">
            <a:spLocks/>
          </p:cNvSpPr>
          <p:nvPr/>
        </p:nvSpPr>
        <p:spPr>
          <a:xfrm>
            <a:off x="81090" y="1119297"/>
            <a:ext cx="5898291" cy="3793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1500" b="1" dirty="0">
                <a:solidFill>
                  <a:schemeClr val="accent2"/>
                </a:solidFill>
              </a:rPr>
              <a:t>Scenario 2 (predictive maintenance problems):</a:t>
            </a:r>
          </a:p>
          <a:p>
            <a:pPr marL="0" indent="0" algn="just">
              <a:buNone/>
            </a:pPr>
            <a:r>
              <a:rPr lang="en-US" sz="1300" dirty="0"/>
              <a:t>You are working in the production section of an asset, and your boss has been lured into investing in a whizz-bang new vibration sensor for predictive maintenance. Your job is to work out whether you'll get any useful information out of the data.</a:t>
            </a:r>
          </a:p>
          <a:p>
            <a:pPr algn="just"/>
            <a:endParaRPr lang="en-US" sz="1300" b="1" dirty="0"/>
          </a:p>
          <a:p>
            <a:pPr algn="just"/>
            <a:r>
              <a:rPr lang="en-US" sz="1300" b="1" dirty="0"/>
              <a:t>Part 1: </a:t>
            </a:r>
            <a:r>
              <a:rPr lang="en-US" sz="1300" dirty="0"/>
              <a:t>What sorts of features could you extract from a vibration sensor? How could you use these features for maintenance purposes? What kind of approaches or algorithms would you use?</a:t>
            </a:r>
          </a:p>
          <a:p>
            <a:pPr marL="457200" lvl="1" indent="0" algn="just">
              <a:buClr>
                <a:schemeClr val="accent2"/>
              </a:buClr>
              <a:buNone/>
            </a:pPr>
            <a:endParaRPr lang="en-US" sz="1200" dirty="0"/>
          </a:p>
          <a:p>
            <a:pPr lvl="1" algn="just">
              <a:buClr>
                <a:schemeClr val="accent2"/>
              </a:buClr>
              <a:buFont typeface="Wingdings" pitchFamily="2" charset="2"/>
              <a:buChar char="§"/>
            </a:pPr>
            <a:endParaRPr lang="en-US" sz="1400" dirty="0"/>
          </a:p>
          <a:p>
            <a:pPr indent="-285750" algn="just">
              <a:buClr>
                <a:schemeClr val="accent2"/>
              </a:buClr>
            </a:pPr>
            <a:r>
              <a:rPr lang="en-US" sz="1300" b="1" dirty="0"/>
              <a:t>Part 2: </a:t>
            </a:r>
            <a:r>
              <a:rPr lang="en-US" sz="1300" dirty="0"/>
              <a:t>You have vibration data from failing machinery and machinery that is operating normally. What sort of problem is this? How would you approach it?</a:t>
            </a:r>
          </a:p>
          <a:p>
            <a:pPr indent="-285750" algn="just">
              <a:buClr>
                <a:schemeClr val="accent2"/>
              </a:buClr>
            </a:pPr>
            <a:endParaRPr lang="en-US" sz="1300" b="1" dirty="0"/>
          </a:p>
          <a:p>
            <a:pPr indent="-285750" algn="just">
              <a:buClr>
                <a:schemeClr val="accent2"/>
              </a:buClr>
            </a:pPr>
            <a:endParaRPr lang="en-US" dirty="0"/>
          </a:p>
          <a:p>
            <a:pPr algn="just">
              <a:buClr>
                <a:schemeClr val="accent2"/>
              </a:buClr>
            </a:pPr>
            <a:r>
              <a:rPr lang="en-US" sz="1300" b="1" dirty="0"/>
              <a:t>Part 3: </a:t>
            </a:r>
            <a:r>
              <a:rPr lang="en-US" sz="1300" dirty="0"/>
              <a:t>Your maintenance manager wants to be able to plan the replacement and maintenance work based on likely time to failure. What data could you collect to measure this? What sort of prediction problem is it? Could you design an experiment to determine how accurate your predictions are?</a:t>
            </a:r>
          </a:p>
          <a:p>
            <a:pPr marL="0" indent="0" algn="just">
              <a:buClr>
                <a:schemeClr val="accent2"/>
              </a:buClr>
              <a:buNone/>
            </a:pPr>
            <a:endParaRPr lang="en-US" sz="1400" dirty="0"/>
          </a:p>
          <a:p>
            <a:pPr algn="just">
              <a:buClr>
                <a:schemeClr val="accent2"/>
              </a:buClr>
              <a:buFont typeface="Wingdings" pitchFamily="2" charset="2"/>
              <a:buChar char="§"/>
            </a:pPr>
            <a:endParaRPr lang="en-US" sz="100" dirty="0"/>
          </a:p>
          <a:p>
            <a:pPr algn="just">
              <a:buClr>
                <a:schemeClr val="accent2"/>
              </a:buClr>
              <a:buFont typeface="Wingdings" pitchFamily="2" charset="2"/>
              <a:buChar char="§"/>
            </a:pPr>
            <a:endParaRPr lang="en-US" sz="100" dirty="0"/>
          </a:p>
        </p:txBody>
      </p:sp>
    </p:spTree>
    <p:extLst>
      <p:ext uri="{BB962C8B-B14F-4D97-AF65-F5344CB8AC3E}">
        <p14:creationId xmlns:p14="http://schemas.microsoft.com/office/powerpoint/2010/main" val="361900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Supervised </a:t>
            </a:r>
            <a:r>
              <a:rPr lang="en-US" dirty="0" smtClean="0"/>
              <a:t>Machine </a:t>
            </a:r>
            <a:r>
              <a:rPr lang="en-US" dirty="0"/>
              <a:t>L</a:t>
            </a:r>
            <a:r>
              <a:rPr lang="en-US" dirty="0" smtClean="0"/>
              <a:t>earning</a:t>
            </a:r>
            <a:r>
              <a:rPr lang="en-US" dirty="0"/>
              <a:t>: </a:t>
            </a:r>
            <a:r>
              <a:rPr lang="en-US" dirty="0" smtClean="0"/>
              <a:t>General </a:t>
            </a:r>
            <a:r>
              <a:rPr lang="en-US" dirty="0"/>
              <a:t>S</a:t>
            </a:r>
            <a:r>
              <a:rPr lang="en-US" dirty="0" smtClean="0"/>
              <a:t>teps</a:t>
            </a:r>
            <a:endParaRPr lang="en-US" dirty="0"/>
          </a:p>
        </p:txBody>
      </p:sp>
      <p:sp>
        <p:nvSpPr>
          <p:cNvPr id="5" name="Text Placeholder 4"/>
          <p:cNvSpPr>
            <a:spLocks noGrp="1"/>
          </p:cNvSpPr>
          <p:nvPr>
            <p:ph type="body" sz="quarter" idx="13"/>
          </p:nvPr>
        </p:nvSpPr>
        <p:spPr/>
        <p:txBody>
          <a:bodyPr/>
          <a:lstStyle/>
          <a:p>
            <a:r>
              <a:rPr lang="en-US" dirty="0" err="1"/>
              <a:t>Débora</a:t>
            </a:r>
            <a:r>
              <a:rPr lang="en-US" dirty="0"/>
              <a:t> and </a:t>
            </a:r>
            <a:r>
              <a:rPr lang="en-US" dirty="0" err="1"/>
              <a:t>Ayham</a:t>
            </a:r>
            <a:r>
              <a:rPr lang="en-US" dirty="0"/>
              <a:t> (UWA)</a:t>
            </a:r>
          </a:p>
        </p:txBody>
      </p:sp>
      <p:grpSp>
        <p:nvGrpSpPr>
          <p:cNvPr id="7" name="Group 6"/>
          <p:cNvGrpSpPr/>
          <p:nvPr/>
        </p:nvGrpSpPr>
        <p:grpSpPr>
          <a:xfrm>
            <a:off x="82178" y="1033599"/>
            <a:ext cx="9191067" cy="4046958"/>
            <a:chOff x="88511" y="1533239"/>
            <a:chExt cx="9191067" cy="4046958"/>
          </a:xfrm>
        </p:grpSpPr>
        <mc:AlternateContent xmlns:mc="http://schemas.openxmlformats.org/markup-compatibility/2006" xmlns:a14="http://schemas.microsoft.com/office/drawing/2010/main">
          <mc:Choice Requires="a14">
            <p:sp>
              <p:nvSpPr>
                <p:cNvPr id="8" name="Rectangle 7"/>
                <p:cNvSpPr/>
                <p:nvPr/>
              </p:nvSpPr>
              <p:spPr>
                <a:xfrm>
                  <a:off x="1260914" y="1533239"/>
                  <a:ext cx="2697480" cy="5829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UNKOWN TARGET FUNCTION</a:t>
                  </a:r>
                </a:p>
                <a:p>
                  <a:pPr algn="ctr"/>
                  <a14:m>
                    <m:oMathPara xmlns:m="http://schemas.openxmlformats.org/officeDocument/2006/math">
                      <m:oMathParaPr>
                        <m:jc m:val="centerGroup"/>
                      </m:oMathParaPr>
                      <m:oMath xmlns:m="http://schemas.openxmlformats.org/officeDocument/2006/math">
                        <m:r>
                          <a:rPr lang="pt-BR" sz="1600" b="0" i="1" smtClean="0">
                            <a:latin typeface="Cambria Math" charset="0"/>
                          </a:rPr>
                          <m:t>𝑓</m:t>
                        </m:r>
                        <m:r>
                          <a:rPr lang="pt-BR" sz="1600" b="0" i="1" smtClean="0">
                            <a:latin typeface="Cambria Math" charset="0"/>
                          </a:rPr>
                          <m:t>:</m:t>
                        </m:r>
                        <m:r>
                          <a:rPr lang="pt-BR" sz="1600" b="0" i="1" smtClean="0">
                            <a:latin typeface="Cambria Math" charset="0"/>
                            <a:ea typeface="Cambria Math" charset="0"/>
                            <a:cs typeface="Cambria Math" charset="0"/>
                          </a:rPr>
                          <m:t>𝜒</m:t>
                        </m:r>
                        <m:r>
                          <a:rPr lang="pt-BR" sz="1600" b="0" i="1" smtClean="0">
                            <a:latin typeface="Cambria Math" charset="0"/>
                            <a:ea typeface="Cambria Math" charset="0"/>
                            <a:cs typeface="Cambria Math" charset="0"/>
                          </a:rPr>
                          <m:t> →</m:t>
                        </m:r>
                        <m:r>
                          <a:rPr lang="pt-BR" sz="1600" b="0" i="1" smtClean="0">
                            <a:latin typeface="Cambria Math" charset="0"/>
                            <a:ea typeface="Cambria Math" charset="0"/>
                            <a:cs typeface="Cambria Math" charset="0"/>
                          </a:rPr>
                          <m:t>𝑦</m:t>
                        </m:r>
                      </m:oMath>
                    </m:oMathPara>
                  </a14:m>
                  <a:endParaRPr lang="en-US" sz="1600" dirty="0"/>
                </a:p>
              </p:txBody>
            </p:sp>
          </mc:Choice>
          <mc:Fallback xmlns="">
            <p:sp>
              <p:nvSpPr>
                <p:cNvPr id="8" name="Rectangle 7"/>
                <p:cNvSpPr>
                  <a:spLocks noRot="1" noChangeAspect="1" noMove="1" noResize="1" noEditPoints="1" noAdjustHandles="1" noChangeArrowheads="1" noChangeShapeType="1" noTextEdit="1"/>
                </p:cNvSpPr>
                <p:nvPr/>
              </p:nvSpPr>
              <p:spPr>
                <a:xfrm>
                  <a:off x="1260914" y="1533239"/>
                  <a:ext cx="2697480" cy="582930"/>
                </a:xfrm>
                <a:prstGeom prst="rect">
                  <a:avLst/>
                </a:prstGeom>
                <a:blipFill rotWithShape="0">
                  <a:blip r:embed="rId2"/>
                  <a:stretch>
                    <a:fillRect/>
                  </a:stretch>
                </a:blipFill>
              </p:spPr>
              <p:txBody>
                <a:bodyPr/>
                <a:lstStyle/>
                <a:p>
                  <a:r>
                    <a:rPr lang="en-US">
                      <a:noFill/>
                    </a:rPr>
                    <a:t> </a:t>
                  </a:r>
                </a:p>
              </p:txBody>
            </p:sp>
          </mc:Fallback>
        </mc:AlternateContent>
        <p:cxnSp>
          <p:nvCxnSpPr>
            <p:cNvPr id="9" name="Straight Arrow Connector 8"/>
            <p:cNvCxnSpPr/>
            <p:nvPr/>
          </p:nvCxnSpPr>
          <p:spPr>
            <a:xfrm>
              <a:off x="2587332" y="2516329"/>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198587" y="2076554"/>
              <a:ext cx="2800350" cy="461665"/>
            </a:xfrm>
            <a:prstGeom prst="rect">
              <a:avLst/>
            </a:prstGeom>
            <a:noFill/>
          </p:spPr>
          <p:txBody>
            <a:bodyPr wrap="square" rtlCol="0">
              <a:spAutoFit/>
            </a:bodyPr>
            <a:lstStyle/>
            <a:p>
              <a:pPr algn="ctr"/>
              <a:r>
                <a:rPr lang="en-US" sz="1200" dirty="0"/>
                <a:t>(e.g. ideal formula to predict when to replace a component)</a:t>
              </a:r>
            </a:p>
          </p:txBody>
        </p:sp>
        <mc:AlternateContent xmlns:mc="http://schemas.openxmlformats.org/markup-compatibility/2006" xmlns:a14="http://schemas.microsoft.com/office/drawing/2010/main">
          <mc:Choice Requires="a14">
            <p:sp>
              <p:nvSpPr>
                <p:cNvPr id="11" name="Rectangle 10"/>
                <p:cNvSpPr/>
                <p:nvPr/>
              </p:nvSpPr>
              <p:spPr>
                <a:xfrm>
                  <a:off x="1362435" y="3059962"/>
                  <a:ext cx="2435329" cy="14540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TRAINING EXAMPLES </a:t>
                  </a:r>
                  <a14:m>
                    <m:oMath xmlns:m="http://schemas.openxmlformats.org/officeDocument/2006/math">
                      <m:d>
                        <m:dPr>
                          <m:ctrlPr>
                            <a:rPr lang="pt-BR" sz="1500" b="0" i="1" smtClean="0">
                              <a:solidFill>
                                <a:schemeClr val="tx1"/>
                              </a:solidFill>
                              <a:latin typeface="Cambria Math" charset="0"/>
                            </a:rPr>
                          </m:ctrlPr>
                        </m:dPr>
                        <m:e>
                          <m:sSub>
                            <m:sSubPr>
                              <m:ctrlPr>
                                <a:rPr lang="en-US" sz="1500" b="0" i="1" smtClean="0">
                                  <a:solidFill>
                                    <a:schemeClr val="tx1"/>
                                  </a:solidFill>
                                  <a:latin typeface="Cambria Math" charset="0"/>
                                </a:rPr>
                              </m:ctrlPr>
                            </m:sSubPr>
                            <m:e>
                              <m:r>
                                <a:rPr lang="pt-BR" sz="1500" b="0" i="1" smtClean="0">
                                  <a:solidFill>
                                    <a:schemeClr val="tx1"/>
                                  </a:solidFill>
                                  <a:latin typeface="Cambria Math" charset="0"/>
                                </a:rPr>
                                <m:t>𝑥</m:t>
                              </m:r>
                            </m:e>
                            <m:sub>
                              <m:r>
                                <a:rPr lang="pt-BR" sz="1500" b="0" i="1" smtClean="0">
                                  <a:solidFill>
                                    <a:schemeClr val="tx1"/>
                                  </a:solidFill>
                                  <a:latin typeface="Cambria Math" charset="0"/>
                                </a:rPr>
                                <m:t>1</m:t>
                              </m:r>
                            </m:sub>
                          </m:sSub>
                          <m:r>
                            <a:rPr lang="pt-BR" sz="1500" b="0" i="1" smtClean="0">
                              <a:solidFill>
                                <a:schemeClr val="tx1"/>
                              </a:solidFill>
                              <a:latin typeface="Cambria Math" charset="0"/>
                            </a:rPr>
                            <m:t>,</m:t>
                          </m:r>
                          <m:sSub>
                            <m:sSubPr>
                              <m:ctrlPr>
                                <a:rPr lang="en-US" sz="1500" b="0" i="1" smtClean="0">
                                  <a:solidFill>
                                    <a:schemeClr val="tx1"/>
                                  </a:solidFill>
                                  <a:latin typeface="Cambria Math" charset="0"/>
                                </a:rPr>
                              </m:ctrlPr>
                            </m:sSubPr>
                            <m:e>
                              <m:r>
                                <a:rPr lang="pt-BR" sz="1500" b="0" i="1" smtClean="0">
                                  <a:solidFill>
                                    <a:schemeClr val="tx1"/>
                                  </a:solidFill>
                                  <a:latin typeface="Cambria Math" charset="0"/>
                                </a:rPr>
                                <m:t>𝑦</m:t>
                              </m:r>
                            </m:e>
                            <m:sub>
                              <m:r>
                                <a:rPr lang="pt-BR" sz="1500" b="0" i="1" smtClean="0">
                                  <a:solidFill>
                                    <a:schemeClr val="tx1"/>
                                  </a:solidFill>
                                  <a:latin typeface="Cambria Math" charset="0"/>
                                </a:rPr>
                                <m:t>1</m:t>
                              </m:r>
                            </m:sub>
                          </m:sSub>
                        </m:e>
                      </m:d>
                      <m:r>
                        <a:rPr lang="pt-BR" sz="1500" b="0" i="1" smtClean="0">
                          <a:solidFill>
                            <a:schemeClr val="tx1"/>
                          </a:solidFill>
                          <a:latin typeface="Cambria Math" charset="0"/>
                        </a:rPr>
                        <m:t>,</m:t>
                      </m:r>
                      <m:d>
                        <m:dPr>
                          <m:ctrlPr>
                            <a:rPr lang="pt-BR" sz="1500" i="1">
                              <a:solidFill>
                                <a:schemeClr val="tx1"/>
                              </a:solidFill>
                              <a:latin typeface="Cambria Math" charset="0"/>
                            </a:rPr>
                          </m:ctrlPr>
                        </m:dPr>
                        <m:e>
                          <m:sSub>
                            <m:sSubPr>
                              <m:ctrlPr>
                                <a:rPr lang="en-US" sz="1500" i="1">
                                  <a:solidFill>
                                    <a:schemeClr val="tx1"/>
                                  </a:solidFill>
                                  <a:latin typeface="Cambria Math"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2</m:t>
                              </m:r>
                            </m:sub>
                          </m:sSub>
                          <m:r>
                            <a:rPr lang="pt-BR" sz="1500" i="1">
                              <a:solidFill>
                                <a:schemeClr val="tx1"/>
                              </a:solidFill>
                              <a:latin typeface="Cambria Math" charset="0"/>
                            </a:rPr>
                            <m:t>,</m:t>
                          </m:r>
                          <m:sSub>
                            <m:sSubPr>
                              <m:ctrlPr>
                                <a:rPr lang="en-US" sz="1500" i="1">
                                  <a:solidFill>
                                    <a:schemeClr val="tx1"/>
                                  </a:solidFill>
                                  <a:latin typeface="Cambria Math"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2</m:t>
                              </m:r>
                            </m:sub>
                          </m:sSub>
                        </m:e>
                      </m:d>
                    </m:oMath>
                  </a14:m>
                  <a:r>
                    <a:rPr lang="en-US" sz="1500" dirty="0">
                      <a:solidFill>
                        <a:schemeClr val="tx1"/>
                      </a:solidFill>
                    </a:rPr>
                    <a:t>,</a:t>
                  </a:r>
                  <a:r>
                    <a:rPr lang="mr-IN" sz="1500" dirty="0">
                      <a:solidFill>
                        <a:schemeClr val="tx1"/>
                      </a:solidFill>
                    </a:rPr>
                    <a:t>…</a:t>
                  </a:r>
                  <a:r>
                    <a:rPr lang="pt-BR" sz="1500" dirty="0">
                      <a:solidFill>
                        <a:schemeClr val="tx1"/>
                      </a:solidFill>
                    </a:rPr>
                    <a:t>,</a:t>
                  </a:r>
                  <a14:m>
                    <m:oMath xmlns:m="http://schemas.openxmlformats.org/officeDocument/2006/math">
                      <m:d>
                        <m:dPr>
                          <m:ctrlPr>
                            <a:rPr lang="pt-BR" sz="1500" i="1">
                              <a:solidFill>
                                <a:schemeClr val="tx1"/>
                              </a:solidFill>
                              <a:latin typeface="Cambria Math" charset="0"/>
                            </a:rPr>
                          </m:ctrlPr>
                        </m:dPr>
                        <m:e>
                          <m:sSub>
                            <m:sSubPr>
                              <m:ctrlPr>
                                <a:rPr lang="en-US" sz="1500" i="1">
                                  <a:solidFill>
                                    <a:schemeClr val="tx1"/>
                                  </a:solidFill>
                                  <a:latin typeface="Cambria Math" charset="0"/>
                                </a:rPr>
                              </m:ctrlPr>
                            </m:sSubPr>
                            <m:e>
                              <m:r>
                                <a:rPr lang="pt-BR" sz="1500" i="1">
                                  <a:solidFill>
                                    <a:schemeClr val="tx1"/>
                                  </a:solidFill>
                                  <a:latin typeface="Cambria Math" charset="0"/>
                                </a:rPr>
                                <m:t>𝑥</m:t>
                              </m:r>
                            </m:e>
                            <m:sub>
                              <m:r>
                                <a:rPr lang="pt-BR" sz="1500" b="0" i="1" smtClean="0">
                                  <a:solidFill>
                                    <a:schemeClr val="tx1"/>
                                  </a:solidFill>
                                  <a:latin typeface="Cambria Math" charset="0"/>
                                </a:rPr>
                                <m:t>𝑁</m:t>
                              </m:r>
                            </m:sub>
                          </m:sSub>
                          <m:r>
                            <a:rPr lang="pt-BR" sz="1500" i="1">
                              <a:solidFill>
                                <a:schemeClr val="tx1"/>
                              </a:solidFill>
                              <a:latin typeface="Cambria Math" charset="0"/>
                            </a:rPr>
                            <m:t>,</m:t>
                          </m:r>
                          <m:sSub>
                            <m:sSubPr>
                              <m:ctrlPr>
                                <a:rPr lang="en-US" sz="1500" i="1">
                                  <a:solidFill>
                                    <a:schemeClr val="tx1"/>
                                  </a:solidFill>
                                  <a:latin typeface="Cambria Math" charset="0"/>
                                </a:rPr>
                              </m:ctrlPr>
                            </m:sSubPr>
                            <m:e>
                              <m:r>
                                <a:rPr lang="pt-BR" sz="1500" i="1">
                                  <a:solidFill>
                                    <a:schemeClr val="tx1"/>
                                  </a:solidFill>
                                  <a:latin typeface="Cambria Math" charset="0"/>
                                </a:rPr>
                                <m:t>𝑦</m:t>
                              </m:r>
                            </m:e>
                            <m:sub>
                              <m:r>
                                <a:rPr lang="pt-BR" sz="1500" b="0" i="1" smtClean="0">
                                  <a:solidFill>
                                    <a:schemeClr val="tx1"/>
                                  </a:solidFill>
                                  <a:latin typeface="Cambria Math" charset="0"/>
                                </a:rPr>
                                <m:t>𝑁</m:t>
                              </m:r>
                            </m:sub>
                          </m:sSub>
                        </m:e>
                      </m:d>
                    </m:oMath>
                  </a14:m>
                  <a:endParaRPr lang="en-US" sz="15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362435" y="3059962"/>
                  <a:ext cx="2435329" cy="1454095"/>
                </a:xfrm>
                <a:prstGeom prst="rect">
                  <a:avLst/>
                </a:prstGeom>
                <a:blipFill rotWithShape="0">
                  <a:blip r:embed="rId3"/>
                  <a:stretch>
                    <a:fillRect/>
                  </a:stretch>
                </a:blipFill>
              </p:spPr>
              <p:txBody>
                <a:bodyPr/>
                <a:lstStyle/>
                <a:p>
                  <a:r>
                    <a:rPr lang="en-US">
                      <a:noFill/>
                    </a:rPr>
                    <a:t> </a:t>
                  </a:r>
                </a:p>
              </p:txBody>
            </p:sp>
          </mc:Fallback>
        </mc:AlternateContent>
        <p:sp>
          <p:nvSpPr>
            <p:cNvPr id="12" name="TextBox 11"/>
            <p:cNvSpPr txBox="1"/>
            <p:nvPr/>
          </p:nvSpPr>
          <p:spPr>
            <a:xfrm>
              <a:off x="1190747" y="4473042"/>
              <a:ext cx="2800350" cy="276999"/>
            </a:xfrm>
            <a:prstGeom prst="rect">
              <a:avLst/>
            </a:prstGeom>
            <a:noFill/>
          </p:spPr>
          <p:txBody>
            <a:bodyPr wrap="square" rtlCol="0">
              <a:spAutoFit/>
            </a:bodyPr>
            <a:lstStyle/>
            <a:p>
              <a:pPr algn="ctr"/>
              <a:r>
                <a:rPr lang="en-US" sz="1200" dirty="0"/>
                <a:t>(e.g. historical records of maintenance)</a:t>
              </a:r>
            </a:p>
          </p:txBody>
        </p:sp>
        <p:grpSp>
          <p:nvGrpSpPr>
            <p:cNvPr id="13" name="Group 12"/>
            <p:cNvGrpSpPr/>
            <p:nvPr/>
          </p:nvGrpSpPr>
          <p:grpSpPr>
            <a:xfrm>
              <a:off x="2260434" y="3645484"/>
              <a:ext cx="948690" cy="729360"/>
              <a:chOff x="3444654" y="3362580"/>
              <a:chExt cx="948690" cy="729360"/>
            </a:xfrm>
            <a:solidFill>
              <a:schemeClr val="tx1"/>
            </a:solidFill>
          </p:grpSpPr>
          <p:cxnSp>
            <p:nvCxnSpPr>
              <p:cNvPr id="33" name="Straight Arrow Connector 32"/>
              <p:cNvCxnSpPr/>
              <p:nvPr/>
            </p:nvCxnSpPr>
            <p:spPr>
              <a:xfrm flipV="1">
                <a:off x="3449586" y="3362580"/>
                <a:ext cx="7620" cy="718900"/>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444654" y="3633269"/>
                <a:ext cx="948690" cy="458671"/>
                <a:chOff x="1730154" y="4441949"/>
                <a:chExt cx="948690" cy="458671"/>
              </a:xfrm>
              <a:grpFill/>
            </p:grpSpPr>
            <p:cxnSp>
              <p:nvCxnSpPr>
                <p:cNvPr id="35" name="Straight Arrow Connector 34"/>
                <p:cNvCxnSpPr/>
                <p:nvPr/>
              </p:nvCxnSpPr>
              <p:spPr>
                <a:xfrm>
                  <a:off x="1730154" y="4899865"/>
                  <a:ext cx="948690" cy="755"/>
                </a:xfrm>
                <a:prstGeom prst="straightConnector1">
                  <a:avLst/>
                </a:prstGeom>
                <a:grpFill/>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1811655" y="4441949"/>
                  <a:ext cx="584880" cy="338136"/>
                  <a:chOff x="4674870" y="3469734"/>
                  <a:chExt cx="584880" cy="338136"/>
                </a:xfrm>
                <a:grpFill/>
              </p:grpSpPr>
              <p:sp>
                <p:nvSpPr>
                  <p:cNvPr id="37" name="Oval 36"/>
                  <p:cNvSpPr/>
                  <p:nvPr/>
                </p:nvSpPr>
                <p:spPr>
                  <a:xfrm>
                    <a:off x="4676775" y="3710715"/>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752975" y="3546886"/>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674870" y="3473543"/>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893989" y="3469734"/>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4846320" y="359451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010150" y="360975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162550" y="3544981"/>
                    <a:ext cx="97200" cy="97155"/>
                  </a:xfrm>
                  <a:prstGeom prst="ellipse">
                    <a:avLst/>
                  </a:prstGeom>
                  <a:grp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14" name="Rectangle 13"/>
            <p:cNvSpPr/>
            <p:nvPr/>
          </p:nvSpPr>
          <p:spPr>
            <a:xfrm>
              <a:off x="88511" y="2345685"/>
              <a:ext cx="1100594" cy="71497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STUDY THE</a:t>
              </a:r>
            </a:p>
            <a:p>
              <a:pPr algn="ctr"/>
              <a:r>
                <a:rPr lang="en-US" sz="1600" dirty="0">
                  <a:solidFill>
                    <a:schemeClr val="tx1"/>
                  </a:solidFill>
                </a:rPr>
                <a:t>PROBLEM</a:t>
              </a:r>
            </a:p>
          </p:txBody>
        </p:sp>
        <p:cxnSp>
          <p:nvCxnSpPr>
            <p:cNvPr id="15" name="Straight Arrow Connector 14"/>
            <p:cNvCxnSpPr/>
            <p:nvPr/>
          </p:nvCxnSpPr>
          <p:spPr>
            <a:xfrm>
              <a:off x="638808" y="3762461"/>
              <a:ext cx="69925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272931" y="3419760"/>
              <a:ext cx="1333938" cy="747357"/>
            </a:xfrm>
            <a:prstGeom prst="rect">
              <a:avLst/>
            </a:prstGeom>
            <a:gradFill flip="none" rotWithShape="1">
              <a:gsLst>
                <a:gs pos="22281">
                  <a:srgbClr val="F68325"/>
                </a:gs>
                <a:gs pos="21562">
                  <a:srgbClr val="F68325"/>
                </a:gs>
                <a:gs pos="20125">
                  <a:srgbClr val="F68325"/>
                </a:gs>
                <a:gs pos="17250">
                  <a:srgbClr val="F68325"/>
                </a:gs>
                <a:gs pos="11500">
                  <a:srgbClr val="F68325"/>
                </a:gs>
                <a:gs pos="0">
                  <a:schemeClr val="accent6">
                    <a:lumMod val="89000"/>
                  </a:schemeClr>
                </a:gs>
                <a:gs pos="23000">
                  <a:schemeClr val="accent6">
                    <a:lumMod val="89000"/>
                  </a:schemeClr>
                </a:gs>
                <a:gs pos="79000">
                  <a:schemeClr val="accent6">
                    <a:lumMod val="75000"/>
                  </a:schemeClr>
                </a:gs>
                <a:gs pos="97000">
                  <a:schemeClr val="accent6">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LEARNING </a:t>
              </a:r>
            </a:p>
            <a:p>
              <a:pPr algn="ctr"/>
              <a:r>
                <a:rPr lang="en-US" sz="1600" dirty="0"/>
                <a:t>ALGORITHM</a:t>
              </a:r>
            </a:p>
          </p:txBody>
        </p:sp>
        <mc:AlternateContent xmlns:mc="http://schemas.openxmlformats.org/markup-compatibility/2006" xmlns:a14="http://schemas.microsoft.com/office/drawing/2010/main">
          <mc:Choice Requires="a14">
            <p:sp>
              <p:nvSpPr>
                <p:cNvPr id="17" name="Rectangle 16"/>
                <p:cNvSpPr/>
                <p:nvPr/>
              </p:nvSpPr>
              <p:spPr>
                <a:xfrm>
                  <a:off x="5803610" y="2105021"/>
                  <a:ext cx="1573652" cy="65871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b="1" dirty="0">
                      <a:solidFill>
                        <a:schemeClr val="tx1"/>
                      </a:solidFill>
                    </a:rPr>
                    <a:t>TEST DATA</a:t>
                  </a:r>
                </a:p>
                <a:p>
                  <a:pPr algn="ctr"/>
                  <a14:m>
                    <m:oMathPara xmlns:m="http://schemas.openxmlformats.org/officeDocument/2006/math">
                      <m:oMathParaPr>
                        <m:jc m:val="centerGroup"/>
                      </m:oMathParaPr>
                      <m:oMath xmlns:m="http://schemas.openxmlformats.org/officeDocument/2006/math">
                        <m:d>
                          <m:dPr>
                            <m:ctrlPr>
                              <a:rPr lang="pt-BR" sz="1600" b="0" i="1" smtClean="0">
                                <a:solidFill>
                                  <a:schemeClr val="tx1"/>
                                </a:solidFill>
                                <a:latin typeface="Cambria Math" charset="0"/>
                              </a:rPr>
                            </m:ctrlPr>
                          </m:dPr>
                          <m:e>
                            <m:sSub>
                              <m:sSubPr>
                                <m:ctrlPr>
                                  <a:rPr lang="en-US" sz="1600" b="0" i="1" smtClean="0">
                                    <a:solidFill>
                                      <a:schemeClr val="tx1"/>
                                    </a:solidFill>
                                    <a:latin typeface="Cambria Math" charset="0"/>
                                  </a:rPr>
                                </m:ctrlPr>
                              </m:sSubPr>
                              <m:e>
                                <m:r>
                                  <a:rPr lang="pt-BR" sz="1600" b="0" i="1" smtClean="0">
                                    <a:solidFill>
                                      <a:schemeClr val="tx1"/>
                                    </a:solidFill>
                                    <a:latin typeface="Cambria Math" charset="0"/>
                                  </a:rPr>
                                  <m:t>𝑥</m:t>
                                </m:r>
                              </m:e>
                              <m:sub>
                                <m:r>
                                  <a:rPr lang="pt-BR" sz="1600" b="0" i="1" smtClean="0">
                                    <a:solidFill>
                                      <a:schemeClr val="tx1"/>
                                    </a:solidFill>
                                    <a:latin typeface="Cambria Math" charset="0"/>
                                  </a:rPr>
                                  <m:t>1</m:t>
                                </m:r>
                              </m:sub>
                            </m:sSub>
                            <m:r>
                              <a:rPr lang="pt-BR" sz="1600" b="0" i="1" smtClean="0">
                                <a:solidFill>
                                  <a:schemeClr val="tx1"/>
                                </a:solidFill>
                                <a:latin typeface="Cambria Math" charset="0"/>
                              </a:rPr>
                              <m:t>,</m:t>
                            </m:r>
                            <m:sSub>
                              <m:sSubPr>
                                <m:ctrlPr>
                                  <a:rPr lang="en-US" sz="1600" i="1">
                                    <a:solidFill>
                                      <a:schemeClr val="tx1"/>
                                    </a:solidFill>
                                    <a:latin typeface="Cambria Math"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2</m:t>
                                </m:r>
                              </m:sub>
                            </m:sSub>
                            <m:r>
                              <a:rPr lang="pt-BR" sz="1600" b="0" i="1" smtClean="0">
                                <a:solidFill>
                                  <a:schemeClr val="tx1"/>
                                </a:solidFill>
                                <a:latin typeface="Cambria Math" charset="0"/>
                              </a:rPr>
                              <m:t>,…,</m:t>
                            </m:r>
                            <m:sSub>
                              <m:sSubPr>
                                <m:ctrlPr>
                                  <a:rPr lang="en-US" sz="1600" i="1">
                                    <a:solidFill>
                                      <a:schemeClr val="tx1"/>
                                    </a:solidFill>
                                    <a:latin typeface="Cambria Math" charset="0"/>
                                  </a:rPr>
                                </m:ctrlPr>
                              </m:sSubPr>
                              <m:e>
                                <m:r>
                                  <a:rPr lang="pt-BR" sz="1600" i="1">
                                    <a:solidFill>
                                      <a:schemeClr val="tx1"/>
                                    </a:solidFill>
                                    <a:latin typeface="Cambria Math" charset="0"/>
                                  </a:rPr>
                                  <m:t>𝑥</m:t>
                                </m:r>
                              </m:e>
                              <m:sub>
                                <m:r>
                                  <a:rPr lang="pt-BR" sz="1600" b="0" i="1" smtClean="0">
                                    <a:solidFill>
                                      <a:schemeClr val="tx1"/>
                                    </a:solidFill>
                                    <a:latin typeface="Cambria Math" charset="0"/>
                                  </a:rPr>
                                  <m:t>𝐿</m:t>
                                </m:r>
                              </m:sub>
                            </m:sSub>
                          </m:e>
                        </m:d>
                      </m:oMath>
                    </m:oMathPara>
                  </a14:m>
                  <a:endParaRPr lang="en-US" sz="1600"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803610" y="2105021"/>
                  <a:ext cx="1573652" cy="658719"/>
                </a:xfrm>
                <a:prstGeom prst="rect">
                  <a:avLst/>
                </a:prstGeom>
                <a:blipFill rotWithShape="0">
                  <a:blip r:embed="rId4"/>
                  <a:stretch>
                    <a:fillRect/>
                  </a:stretch>
                </a:blipFill>
              </p:spPr>
              <p:txBody>
                <a:bodyPr/>
                <a:lstStyle/>
                <a:p>
                  <a:r>
                    <a:rPr lang="en-US">
                      <a:noFill/>
                    </a:rPr>
                    <a:t> </a:t>
                  </a:r>
                </a:p>
              </p:txBody>
            </p:sp>
          </mc:Fallback>
        </mc:AlternateContent>
        <p:sp>
          <p:nvSpPr>
            <p:cNvPr id="18" name="Rectangle 17"/>
            <p:cNvSpPr/>
            <p:nvPr/>
          </p:nvSpPr>
          <p:spPr>
            <a:xfrm>
              <a:off x="6077532" y="3413330"/>
              <a:ext cx="1070979" cy="747357"/>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EVALUATE</a:t>
              </a:r>
            </a:p>
          </p:txBody>
        </p:sp>
        <p:cxnSp>
          <p:nvCxnSpPr>
            <p:cNvPr id="19" name="Straight Arrow Connector 18"/>
            <p:cNvCxnSpPr/>
            <p:nvPr/>
          </p:nvCxnSpPr>
          <p:spPr>
            <a:xfrm>
              <a:off x="6601702" y="2818356"/>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956731" y="4832840"/>
              <a:ext cx="1333938" cy="747357"/>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ANALYZE </a:t>
              </a:r>
            </a:p>
            <a:p>
              <a:pPr algn="ctr"/>
              <a:r>
                <a:rPr lang="en-US" sz="1600" dirty="0">
                  <a:solidFill>
                    <a:schemeClr val="tx1"/>
                  </a:solidFill>
                </a:rPr>
                <a:t>ERRORS</a:t>
              </a:r>
            </a:p>
          </p:txBody>
        </p:sp>
        <mc:AlternateContent xmlns:mc="http://schemas.openxmlformats.org/markup-compatibility/2006" xmlns:a14="http://schemas.microsoft.com/office/drawing/2010/main">
          <mc:Choice Requires="a14">
            <p:sp>
              <p:nvSpPr>
                <p:cNvPr id="21" name="Rectangle 20"/>
                <p:cNvSpPr/>
                <p:nvPr/>
              </p:nvSpPr>
              <p:spPr>
                <a:xfrm>
                  <a:off x="7623718" y="3388783"/>
                  <a:ext cx="1431154" cy="74735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APPLY</a:t>
                  </a:r>
                </a:p>
                <a:p>
                  <a:pPr algn="ctr"/>
                  <a:r>
                    <a:rPr lang="en-US" sz="1600" dirty="0"/>
                    <a:t>SOLUTION</a:t>
                  </a:r>
                </a:p>
                <a:p>
                  <a:pPr algn="ct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charset="0"/>
                                <a:ea typeface="Cambria Math" charset="0"/>
                                <a:cs typeface="Cambria Math" charset="0"/>
                              </a:rPr>
                            </m:ctrlPr>
                          </m:accPr>
                          <m:e>
                            <m:r>
                              <a:rPr lang="pt-BR" sz="1600" b="0" i="1" smtClean="0">
                                <a:latin typeface="Cambria Math" charset="0"/>
                                <a:ea typeface="Cambria Math" charset="0"/>
                                <a:cs typeface="Cambria Math" charset="0"/>
                              </a:rPr>
                              <m:t>𝑓</m:t>
                            </m:r>
                          </m:e>
                        </m:acc>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𝑓</m:t>
                        </m:r>
                      </m:oMath>
                    </m:oMathPara>
                  </a14:m>
                  <a:endParaRPr lang="en-US" sz="1600" dirty="0"/>
                </a:p>
              </p:txBody>
            </p:sp>
          </mc:Choice>
          <mc:Fallback xmlns="">
            <p:sp>
              <p:nvSpPr>
                <p:cNvPr id="21" name="Rectangle 20"/>
                <p:cNvSpPr>
                  <a:spLocks noRot="1" noChangeAspect="1" noMove="1" noResize="1" noEditPoints="1" noAdjustHandles="1" noChangeArrowheads="1" noChangeShapeType="1" noTextEdit="1"/>
                </p:cNvSpPr>
                <p:nvPr/>
              </p:nvSpPr>
              <p:spPr>
                <a:xfrm>
                  <a:off x="7623718" y="3388783"/>
                  <a:ext cx="1431154" cy="747357"/>
                </a:xfrm>
                <a:prstGeom prst="rect">
                  <a:avLst/>
                </a:prstGeom>
                <a:blipFill rotWithShape="0">
                  <a:blip r:embed="rId5"/>
                  <a:stretch>
                    <a:fillRect/>
                  </a:stretch>
                </a:blipFill>
              </p:spPr>
              <p:txBody>
                <a:bodyPr/>
                <a:lstStyle/>
                <a:p>
                  <a:r>
                    <a:rPr lang="en-US">
                      <a:noFill/>
                    </a:rPr>
                    <a:t> </a:t>
                  </a:r>
                </a:p>
              </p:txBody>
            </p:sp>
          </mc:Fallback>
        </mc:AlternateContent>
        <p:cxnSp>
          <p:nvCxnSpPr>
            <p:cNvPr id="22" name="Straight Arrow Connector 21"/>
            <p:cNvCxnSpPr/>
            <p:nvPr/>
          </p:nvCxnSpPr>
          <p:spPr>
            <a:xfrm>
              <a:off x="3819410" y="3787009"/>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606869" y="3793438"/>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166391" y="3762461"/>
              <a:ext cx="45732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Smiley Face 24"/>
            <p:cNvSpPr/>
            <p:nvPr/>
          </p:nvSpPr>
          <p:spPr>
            <a:xfrm>
              <a:off x="7225889" y="3375254"/>
              <a:ext cx="298573" cy="270230"/>
            </a:xfrm>
            <a:prstGeom prst="smileyFac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6595987" y="4227044"/>
              <a:ext cx="11430" cy="56007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Smiley Face 26"/>
            <p:cNvSpPr/>
            <p:nvPr/>
          </p:nvSpPr>
          <p:spPr>
            <a:xfrm>
              <a:off x="6750548" y="4378942"/>
              <a:ext cx="298573" cy="270230"/>
            </a:xfrm>
            <a:prstGeom prst="smileyFace">
              <a:avLst>
                <a:gd name="adj" fmla="val -4653"/>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638808" y="3080535"/>
              <a:ext cx="0" cy="6860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469306" y="4206229"/>
              <a:ext cx="1810272" cy="461665"/>
            </a:xfrm>
            <a:prstGeom prst="rect">
              <a:avLst/>
            </a:prstGeom>
            <a:noFill/>
          </p:spPr>
          <p:txBody>
            <a:bodyPr wrap="square" rtlCol="0">
              <a:spAutoFit/>
            </a:bodyPr>
            <a:lstStyle/>
            <a:p>
              <a:pPr algn="ctr"/>
              <a:r>
                <a:rPr lang="en-US" sz="1200" dirty="0"/>
                <a:t>(e.g. learned maintenance prediction formula)</a:t>
              </a:r>
            </a:p>
          </p:txBody>
        </p:sp>
        <p:cxnSp>
          <p:nvCxnSpPr>
            <p:cNvPr id="30" name="Straight Connector 29"/>
            <p:cNvCxnSpPr/>
            <p:nvPr/>
          </p:nvCxnSpPr>
          <p:spPr>
            <a:xfrm flipH="1" flipV="1">
              <a:off x="635213" y="5239549"/>
              <a:ext cx="5301640" cy="67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638808" y="3991420"/>
              <a:ext cx="0" cy="1256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38808" y="4013328"/>
              <a:ext cx="6797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55780" y="4964307"/>
            <a:ext cx="3038011" cy="184666"/>
          </a:xfrm>
          <a:prstGeom prst="rect">
            <a:avLst/>
          </a:prstGeom>
          <a:noFill/>
        </p:spPr>
        <p:txBody>
          <a:bodyPr wrap="none" rtlCol="0">
            <a:spAutoFit/>
          </a:bodyPr>
          <a:lstStyle/>
          <a:p>
            <a:r>
              <a:rPr lang="en-US" sz="600" dirty="0"/>
              <a:t>Picture adapted from: Hands on Machine Learning with </a:t>
            </a:r>
            <a:r>
              <a:rPr lang="en-US" sz="600" dirty="0" err="1"/>
              <a:t>Scikit</a:t>
            </a:r>
            <a:r>
              <a:rPr lang="en-US" sz="600" dirty="0"/>
              <a:t>-Learn and </a:t>
            </a:r>
            <a:r>
              <a:rPr lang="en-US" sz="600" dirty="0" err="1"/>
              <a:t>TensorFlow</a:t>
            </a:r>
            <a:r>
              <a:rPr lang="en-US" sz="600" dirty="0"/>
              <a:t>, Cap 1.</a:t>
            </a:r>
          </a:p>
        </p:txBody>
      </p:sp>
      <p:pic>
        <p:nvPicPr>
          <p:cNvPr id="45" name="Picture 44" descr="CORE-Skills-ICONS-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850" y="-17837"/>
            <a:ext cx="874059" cy="874059"/>
          </a:xfrm>
          <a:prstGeom prst="rect">
            <a:avLst/>
          </a:prstGeom>
        </p:spPr>
      </p:pic>
    </p:spTree>
    <p:extLst>
      <p:ext uri="{BB962C8B-B14F-4D97-AF65-F5344CB8AC3E}">
        <p14:creationId xmlns:p14="http://schemas.microsoft.com/office/powerpoint/2010/main" val="214693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The bias x variance Tradeoff</a:t>
            </a:r>
          </a:p>
        </p:txBody>
      </p:sp>
      <p:sp>
        <p:nvSpPr>
          <p:cNvPr id="5" name="Text Placeholder 4"/>
          <p:cNvSpPr>
            <a:spLocks noGrp="1"/>
          </p:cNvSpPr>
          <p:nvPr>
            <p:ph type="body" sz="quarter" idx="13"/>
          </p:nvPr>
        </p:nvSpPr>
        <p:spPr>
          <a:xfrm>
            <a:off x="7857" y="4912057"/>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66955" b="-399"/>
          <a:stretch/>
        </p:blipFill>
        <p:spPr>
          <a:xfrm>
            <a:off x="1823769" y="1422735"/>
            <a:ext cx="2075578" cy="172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68832" b="-2587"/>
          <a:stretch/>
        </p:blipFill>
        <p:spPr>
          <a:xfrm>
            <a:off x="2057139" y="3292381"/>
            <a:ext cx="1425756" cy="172800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5639" t="-1" b="173"/>
          <a:stretch/>
        </p:blipFill>
        <p:spPr>
          <a:xfrm>
            <a:off x="6623787" y="1435130"/>
            <a:ext cx="2170591" cy="1728000"/>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33442" r="33213" b="-456"/>
          <a:stretch/>
        </p:blipFill>
        <p:spPr>
          <a:xfrm>
            <a:off x="4350436" y="1435984"/>
            <a:ext cx="2093230" cy="1728000"/>
          </a:xfrm>
          <a:prstGeom prst="rect">
            <a:avLst/>
          </a:prstGeom>
        </p:spPr>
      </p:pic>
      <p:sp>
        <p:nvSpPr>
          <p:cNvPr id="11" name="TextBox 10"/>
          <p:cNvSpPr txBox="1"/>
          <p:nvPr/>
        </p:nvSpPr>
        <p:spPr>
          <a:xfrm>
            <a:off x="2169363" y="1069468"/>
            <a:ext cx="1709635" cy="461665"/>
          </a:xfrm>
          <a:prstGeom prst="rect">
            <a:avLst/>
          </a:prstGeom>
          <a:noFill/>
        </p:spPr>
        <p:txBody>
          <a:bodyPr wrap="none" rtlCol="0">
            <a:spAutoFit/>
          </a:bodyPr>
          <a:lstStyle/>
          <a:p>
            <a:r>
              <a:rPr lang="en-US"/>
              <a:t>Underfitting</a:t>
            </a:r>
            <a:endParaRPr lang="en-US" dirty="0"/>
          </a:p>
        </p:txBody>
      </p:sp>
      <p:sp>
        <p:nvSpPr>
          <p:cNvPr id="12" name="TextBox 11"/>
          <p:cNvSpPr txBox="1"/>
          <p:nvPr/>
        </p:nvSpPr>
        <p:spPr>
          <a:xfrm>
            <a:off x="6984029" y="1046127"/>
            <a:ext cx="1528945" cy="461665"/>
          </a:xfrm>
          <a:prstGeom prst="rect">
            <a:avLst/>
          </a:prstGeom>
          <a:noFill/>
        </p:spPr>
        <p:txBody>
          <a:bodyPr wrap="none" rtlCol="0">
            <a:spAutoFit/>
          </a:bodyPr>
          <a:lstStyle/>
          <a:p>
            <a:r>
              <a:rPr lang="en-US" dirty="0"/>
              <a:t>Overfitting</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33194" t="-1" r="31252" b="1"/>
          <a:stretch/>
        </p:blipFill>
        <p:spPr>
          <a:xfrm>
            <a:off x="4613573" y="3292381"/>
            <a:ext cx="1668446" cy="172800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68001" b="-3554"/>
          <a:stretch/>
        </p:blipFill>
        <p:spPr>
          <a:xfrm>
            <a:off x="6984029" y="3292381"/>
            <a:ext cx="1450106" cy="1728000"/>
          </a:xfrm>
          <a:prstGeom prst="rect">
            <a:avLst/>
          </a:prstGeom>
        </p:spPr>
      </p:pic>
      <p:pic>
        <p:nvPicPr>
          <p:cNvPr id="15" name="Picture 14"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566" y="0"/>
            <a:ext cx="874059" cy="874059"/>
          </a:xfrm>
          <a:prstGeom prst="rect">
            <a:avLst/>
          </a:prstGeom>
        </p:spPr>
      </p:pic>
    </p:spTree>
    <p:extLst>
      <p:ext uri="{BB962C8B-B14F-4D97-AF65-F5344CB8AC3E}">
        <p14:creationId xmlns:p14="http://schemas.microsoft.com/office/powerpoint/2010/main" val="178714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Principal References</a:t>
            </a:r>
          </a:p>
        </p:txBody>
      </p:sp>
      <p:sp>
        <p:nvSpPr>
          <p:cNvPr id="5" name="Text Placeholder 4"/>
          <p:cNvSpPr>
            <a:spLocks noGrp="1"/>
          </p:cNvSpPr>
          <p:nvPr>
            <p:ph type="body" sz="quarter" idx="13"/>
          </p:nvPr>
        </p:nvSpPr>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1" y="1414668"/>
            <a:ext cx="1646341" cy="2160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14" y="1427368"/>
            <a:ext cx="1683848" cy="2160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68" y="1427368"/>
            <a:ext cx="1645920" cy="2160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2488" y="1409163"/>
            <a:ext cx="1676348" cy="2178205"/>
          </a:xfrm>
          <a:prstGeom prst="rect">
            <a:avLst/>
          </a:prstGeom>
        </p:spPr>
      </p:pic>
      <p:sp>
        <p:nvSpPr>
          <p:cNvPr id="11" name="TextBox 10"/>
          <p:cNvSpPr txBox="1"/>
          <p:nvPr/>
        </p:nvSpPr>
        <p:spPr>
          <a:xfrm>
            <a:off x="673101" y="3757508"/>
            <a:ext cx="4397294" cy="830997"/>
          </a:xfrm>
          <a:prstGeom prst="rect">
            <a:avLst/>
          </a:prstGeom>
          <a:noFill/>
        </p:spPr>
        <p:txBody>
          <a:bodyPr wrap="none" rtlCol="0">
            <a:spAutoFit/>
          </a:bodyPr>
          <a:lstStyle/>
          <a:p>
            <a:r>
              <a:rPr lang="en-US" dirty="0" err="1"/>
              <a:t>Scikit</a:t>
            </a:r>
            <a:r>
              <a:rPr lang="en-US" dirty="0"/>
              <a:t>-learn: </a:t>
            </a:r>
            <a:r>
              <a:rPr lang="en-US" dirty="0">
                <a:hlinkClick r:id="rId6"/>
              </a:rPr>
              <a:t>http://scikit-learn.org</a:t>
            </a:r>
            <a:endParaRPr lang="en-US" dirty="0"/>
          </a:p>
          <a:p>
            <a:endParaRPr lang="en-US" dirty="0"/>
          </a:p>
        </p:txBody>
      </p:sp>
      <p:sp>
        <p:nvSpPr>
          <p:cNvPr id="12" name="TextBox 11"/>
          <p:cNvSpPr txBox="1"/>
          <p:nvPr/>
        </p:nvSpPr>
        <p:spPr>
          <a:xfrm>
            <a:off x="3284933" y="4371705"/>
            <a:ext cx="7455845" cy="923330"/>
          </a:xfrm>
          <a:prstGeom prst="rect">
            <a:avLst/>
          </a:prstGeom>
          <a:noFill/>
        </p:spPr>
        <p:txBody>
          <a:bodyPr wrap="square" rtlCol="0">
            <a:spAutoFit/>
          </a:bodyPr>
          <a:lstStyle/>
          <a:p>
            <a:r>
              <a:rPr lang="en-US" b="1" dirty="0"/>
              <a:t>Get prepared:</a:t>
            </a:r>
          </a:p>
          <a:p>
            <a:r>
              <a:rPr lang="en-US" dirty="0">
                <a:hlinkClick r:id="rId7"/>
              </a:rPr>
              <a:t>https://github.com/core-skills/08-machine-learning</a:t>
            </a:r>
            <a:endParaRPr lang="en-US" dirty="0"/>
          </a:p>
          <a:p>
            <a:r>
              <a:rPr lang="en-US" dirty="0"/>
              <a:t> </a:t>
            </a:r>
          </a:p>
        </p:txBody>
      </p:sp>
      <p:pic>
        <p:nvPicPr>
          <p:cNvPr id="13" name="Picture 12" descr="CORE-Skills-ICONS-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06414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8 SVM, KNN and Random Forest</a:t>
            </a:r>
          </a:p>
        </p:txBody>
      </p:sp>
    </p:spTree>
    <p:extLst>
      <p:ext uri="{BB962C8B-B14F-4D97-AF65-F5344CB8AC3E}">
        <p14:creationId xmlns:p14="http://schemas.microsoft.com/office/powerpoint/2010/main" val="1620709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418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7A34B2E-0DFE-4842-817C-F6D250335CFF}"/>
              </a:ext>
            </a:extLst>
          </p:cNvPr>
          <p:cNvSpPr>
            <a:spLocks noGrp="1"/>
          </p:cNvSpPr>
          <p:nvPr>
            <p:ph type="body" sz="quarter" idx="11"/>
          </p:nvPr>
        </p:nvSpPr>
        <p:spPr>
          <a:xfrm>
            <a:off x="268304" y="1589193"/>
            <a:ext cx="6950075" cy="374518"/>
          </a:xfrm>
        </p:spPr>
        <p:txBody>
          <a:bodyPr>
            <a:normAutofit/>
          </a:bodyPr>
          <a:lstStyle/>
          <a:p>
            <a:r>
              <a:rPr lang="en-US" sz="1600" dirty="0"/>
              <a:t>Classification and regression</a:t>
            </a:r>
          </a:p>
        </p:txBody>
      </p:sp>
      <p:sp>
        <p:nvSpPr>
          <p:cNvPr id="3" name="Text Placeholder 2">
            <a:extLst>
              <a:ext uri="{FF2B5EF4-FFF2-40B4-BE49-F238E27FC236}">
                <a16:creationId xmlns="" xmlns:a16="http://schemas.microsoft.com/office/drawing/2014/main" id="{A7FFCFA8-560D-B645-B19D-852DB9E0E2B4}"/>
              </a:ext>
            </a:extLst>
          </p:cNvPr>
          <p:cNvSpPr>
            <a:spLocks noGrp="1"/>
          </p:cNvSpPr>
          <p:nvPr>
            <p:ph type="body" sz="quarter" idx="10"/>
          </p:nvPr>
        </p:nvSpPr>
        <p:spPr/>
        <p:txBody>
          <a:bodyPr/>
          <a:lstStyle/>
          <a:p>
            <a:r>
              <a:rPr lang="en-US" dirty="0"/>
              <a:t>Day 8 K-Nearest Neighbors (K-NN)</a:t>
            </a:r>
          </a:p>
          <a:p>
            <a:endParaRPr lang="en-US" dirty="0"/>
          </a:p>
        </p:txBody>
      </p:sp>
      <p:sp>
        <p:nvSpPr>
          <p:cNvPr id="4" name="Text Placeholder 3">
            <a:extLst>
              <a:ext uri="{FF2B5EF4-FFF2-40B4-BE49-F238E27FC236}">
                <a16:creationId xmlns="" xmlns:a16="http://schemas.microsoft.com/office/drawing/2014/main" id="{54101B3E-0C4E-4F40-BC1E-DC92F371C3BD}"/>
              </a:ext>
            </a:extLst>
          </p:cNvPr>
          <p:cNvSpPr>
            <a:spLocks noGrp="1"/>
          </p:cNvSpPr>
          <p:nvPr>
            <p:ph type="body" sz="quarter" idx="12"/>
          </p:nvPr>
        </p:nvSpPr>
        <p:spPr>
          <a:xfrm>
            <a:off x="268304" y="1264222"/>
            <a:ext cx="6950075" cy="324970"/>
          </a:xfrm>
        </p:spPr>
        <p:txBody>
          <a:bodyPr/>
          <a:lstStyle/>
          <a:p>
            <a:r>
              <a:rPr lang="en-US" sz="1600" dirty="0"/>
              <a:t>Use for:</a:t>
            </a:r>
          </a:p>
        </p:txBody>
      </p:sp>
      <p:sp>
        <p:nvSpPr>
          <p:cNvPr id="5" name="Text Placeholder 4">
            <a:extLst>
              <a:ext uri="{FF2B5EF4-FFF2-40B4-BE49-F238E27FC236}">
                <a16:creationId xmlns="" xmlns:a16="http://schemas.microsoft.com/office/drawing/2014/main" id="{FA37430D-A349-7F4B-9E29-D3C8836CFD4D}"/>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1">
            <a:extLst>
              <a:ext uri="{FF2B5EF4-FFF2-40B4-BE49-F238E27FC236}">
                <a16:creationId xmlns="" xmlns:a16="http://schemas.microsoft.com/office/drawing/2014/main" id="{D45002A3-D88C-DF43-A8FF-A045CE0C723B}"/>
              </a:ext>
            </a:extLst>
          </p:cNvPr>
          <p:cNvSpPr txBox="1">
            <a:spLocks/>
          </p:cNvSpPr>
          <p:nvPr/>
        </p:nvSpPr>
        <p:spPr>
          <a:xfrm>
            <a:off x="268304" y="2318706"/>
            <a:ext cx="5967903" cy="282479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900"/>
              </a:spcAft>
              <a:buClr>
                <a:schemeClr val="tx1"/>
              </a:buClr>
              <a:buFont typeface="Arial" charset="0"/>
              <a:buChar char="•"/>
            </a:pPr>
            <a:r>
              <a:rPr lang="en-AU" sz="1600" dirty="0"/>
              <a:t>Based on measures of similarity: a </a:t>
            </a:r>
            <a:r>
              <a:rPr lang="en-AU" sz="1600" b="1" dirty="0"/>
              <a:t>distance metric </a:t>
            </a:r>
            <a:r>
              <a:rPr lang="en-AU" sz="1600" dirty="0"/>
              <a:t>defines the distance between the instances in a feature space.</a:t>
            </a:r>
          </a:p>
          <a:p>
            <a:pPr>
              <a:spcAft>
                <a:spcPts val="900"/>
              </a:spcAft>
              <a:buClr>
                <a:schemeClr val="tx1"/>
              </a:buClr>
              <a:buFont typeface="Arial" charset="0"/>
              <a:buChar char="•"/>
            </a:pPr>
            <a:r>
              <a:rPr lang="en-AU" sz="1600" dirty="0"/>
              <a:t>Usually based on the </a:t>
            </a:r>
            <a:r>
              <a:rPr lang="en-AU" sz="1600" b="1" dirty="0" err="1"/>
              <a:t>Minkowski</a:t>
            </a:r>
            <a:r>
              <a:rPr lang="en-AU" sz="1600" b="1" dirty="0"/>
              <a:t> distance </a:t>
            </a:r>
            <a:r>
              <a:rPr lang="en-AU" sz="1600" dirty="0"/>
              <a:t>between two data instances </a:t>
            </a:r>
            <a:r>
              <a:rPr lang="en-AU" sz="1600" b="1" dirty="0"/>
              <a:t>x</a:t>
            </a:r>
            <a:r>
              <a:rPr lang="en-AU" sz="1600" b="1" baseline="-25000" dirty="0"/>
              <a:t>1</a:t>
            </a:r>
            <a:r>
              <a:rPr lang="en-AU" sz="1600" dirty="0"/>
              <a:t> and </a:t>
            </a:r>
            <a:r>
              <a:rPr lang="en-AU" sz="1600" b="1" dirty="0"/>
              <a:t>x</a:t>
            </a:r>
            <a:r>
              <a:rPr lang="en-AU" sz="1600" b="1" baseline="-25000" dirty="0"/>
              <a:t>2 </a:t>
            </a:r>
            <a:r>
              <a:rPr lang="en-AU" sz="1600" dirty="0"/>
              <a:t>:</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r>
              <a:rPr lang="en-AU" sz="1600" dirty="0"/>
              <a:t>The parameter </a:t>
            </a:r>
            <a:r>
              <a:rPr lang="en-AU" sz="1600" i="1" dirty="0"/>
              <a:t>p</a:t>
            </a:r>
            <a:r>
              <a:rPr lang="en-AU" sz="1600" dirty="0"/>
              <a:t> defines the behaviour of the metric. If </a:t>
            </a:r>
            <a:r>
              <a:rPr lang="en-AU" sz="1600" i="1" dirty="0"/>
              <a:t>p = 1 </a:t>
            </a:r>
            <a:r>
              <a:rPr lang="en-AU" sz="1600" dirty="0"/>
              <a:t>we have the Manhattan distance, if </a:t>
            </a:r>
            <a:r>
              <a:rPr lang="en-AU" sz="1600" i="1" dirty="0"/>
              <a:t>p = 2 </a:t>
            </a:r>
            <a:r>
              <a:rPr lang="en-AU" sz="1600" dirty="0"/>
              <a:t>we have the Euclidean distance. </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
        <p:nvSpPr>
          <p:cNvPr id="7" name="Text Placeholder 3">
            <a:extLst>
              <a:ext uri="{FF2B5EF4-FFF2-40B4-BE49-F238E27FC236}">
                <a16:creationId xmlns="" xmlns:a16="http://schemas.microsoft.com/office/drawing/2014/main" id="{796E8178-B406-BF44-9EAB-C0B150D2BB25}"/>
              </a:ext>
            </a:extLst>
          </p:cNvPr>
          <p:cNvSpPr txBox="1">
            <a:spLocks/>
          </p:cNvSpPr>
          <p:nvPr/>
        </p:nvSpPr>
        <p:spPr>
          <a:xfrm>
            <a:off x="268304" y="1993736"/>
            <a:ext cx="6950075" cy="32496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Instance-based learning </a:t>
            </a:r>
            <a:r>
              <a:rPr lang="en-US" sz="1600" b="0" dirty="0"/>
              <a:t>(model is not explicitly learned)</a:t>
            </a:r>
            <a:r>
              <a:rPr lang="en-US" sz="1600" dirty="0"/>
              <a:t>:</a:t>
            </a:r>
          </a:p>
        </p:txBody>
      </p:sp>
      <p:pic>
        <p:nvPicPr>
          <p:cNvPr id="9" name="Picture 8">
            <a:extLst>
              <a:ext uri="{FF2B5EF4-FFF2-40B4-BE49-F238E27FC236}">
                <a16:creationId xmlns="" xmlns:a16="http://schemas.microsoft.com/office/drawing/2014/main" id="{473C272F-67B2-6249-9540-35F847F63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968" y="1636525"/>
            <a:ext cx="2729728" cy="2452490"/>
          </a:xfrm>
          <a:prstGeom prst="rect">
            <a:avLst/>
          </a:prstGeom>
        </p:spPr>
      </p:pic>
      <p:pic>
        <p:nvPicPr>
          <p:cNvPr id="11" name="Picture 10">
            <a:extLst>
              <a:ext uri="{FF2B5EF4-FFF2-40B4-BE49-F238E27FC236}">
                <a16:creationId xmlns="" xmlns:a16="http://schemas.microsoft.com/office/drawing/2014/main" id="{1CB3AA43-8AB2-504F-9E48-33C17BC6C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786" y="3543103"/>
            <a:ext cx="3538018" cy="554175"/>
          </a:xfrm>
          <a:prstGeom prst="rect">
            <a:avLst/>
          </a:prstGeom>
        </p:spPr>
      </p:pic>
      <p:pic>
        <p:nvPicPr>
          <p:cNvPr id="12" name="Picture 11" descr="CORE-Skills-ICONS-5.png">
            <a:extLst>
              <a:ext uri="{FF2B5EF4-FFF2-40B4-BE49-F238E27FC236}">
                <a16:creationId xmlns="" xmlns:a16="http://schemas.microsoft.com/office/drawing/2014/main" id="{21E25BEE-AA47-8843-A33D-36C145316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6807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3" y="4006443"/>
            <a:ext cx="8329000" cy="915395"/>
          </a:xfrm>
        </p:spPr>
        <p:txBody>
          <a:bodyPr/>
          <a:lstStyle/>
          <a:p>
            <a:r>
              <a:rPr lang="en-US" sz="1600" dirty="0"/>
              <a:t>Feature space is partitioned into a Voronoi </a:t>
            </a:r>
            <a:r>
              <a:rPr lang="en-US" sz="1600" dirty="0" err="1"/>
              <a:t>tesselation</a:t>
            </a:r>
            <a:r>
              <a:rPr lang="en-US" sz="1600" dirty="0"/>
              <a:t>: local partitions.</a:t>
            </a:r>
          </a:p>
          <a:p>
            <a:r>
              <a:rPr lang="en-US" sz="1600" dirty="0"/>
              <a:t>A global prediction boundary is determined by aggregating the local partitions within the feature space.</a:t>
            </a:r>
            <a:endParaRPr lang="en-US"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26694" y="1193405"/>
            <a:ext cx="6950075" cy="216647"/>
          </a:xfrm>
        </p:spPr>
        <p:txBody>
          <a:bodyPr/>
          <a:lstStyle/>
          <a:p>
            <a:r>
              <a:rPr lang="en-US" sz="1600" dirty="0"/>
              <a:t>Finding the nearest neighbor (K=1)</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10" name="Picture 9">
            <a:extLst>
              <a:ext uri="{FF2B5EF4-FFF2-40B4-BE49-F238E27FC236}">
                <a16:creationId xmlns="" xmlns:a16="http://schemas.microsoft.com/office/drawing/2014/main" id="{43677512-D3E9-D74B-8C76-8909B1F37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191" y="1636999"/>
            <a:ext cx="2316041" cy="2077199"/>
          </a:xfrm>
          <a:prstGeom prst="rect">
            <a:avLst/>
          </a:prstGeom>
        </p:spPr>
      </p:pic>
      <p:pic>
        <p:nvPicPr>
          <p:cNvPr id="11" name="Picture 10">
            <a:extLst>
              <a:ext uri="{FF2B5EF4-FFF2-40B4-BE49-F238E27FC236}">
                <a16:creationId xmlns="" xmlns:a16="http://schemas.microsoft.com/office/drawing/2014/main" id="{B3C60424-201D-9841-9F0A-61B67A63D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387" y="1631984"/>
            <a:ext cx="2316041" cy="2077199"/>
          </a:xfrm>
          <a:prstGeom prst="rect">
            <a:avLst/>
          </a:prstGeom>
        </p:spPr>
      </p:pic>
      <p:sp>
        <p:nvSpPr>
          <p:cNvPr id="12" name="TextBox 11">
            <a:extLst>
              <a:ext uri="{FF2B5EF4-FFF2-40B4-BE49-F238E27FC236}">
                <a16:creationId xmlns="" xmlns:a16="http://schemas.microsoft.com/office/drawing/2014/main" id="{17558DF5-1D8B-4341-A43D-9F7C2AE26247}"/>
              </a:ext>
            </a:extLst>
          </p:cNvPr>
          <p:cNvSpPr txBox="1"/>
          <p:nvPr/>
        </p:nvSpPr>
        <p:spPr>
          <a:xfrm>
            <a:off x="6950075" y="853066"/>
            <a:ext cx="2193925" cy="584775"/>
          </a:xfrm>
          <a:prstGeom prst="rect">
            <a:avLst/>
          </a:prstGeom>
          <a:noFill/>
        </p:spPr>
        <p:txBody>
          <a:bodyPr wrap="square" rtlCol="0">
            <a:spAutoFit/>
          </a:bodyPr>
          <a:lstStyle/>
          <a:p>
            <a:r>
              <a:rPr lang="en-US" sz="1600" dirty="0"/>
              <a:t>However, sensitive to noise in the data.</a:t>
            </a:r>
          </a:p>
        </p:txBody>
      </p:sp>
      <p:pic>
        <p:nvPicPr>
          <p:cNvPr id="13" name="Picture 12">
            <a:extLst>
              <a:ext uri="{FF2B5EF4-FFF2-40B4-BE49-F238E27FC236}">
                <a16:creationId xmlns="" xmlns:a16="http://schemas.microsoft.com/office/drawing/2014/main" id="{B17C42F3-F2E6-1D4B-AAAB-BB381C993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819" y="1646635"/>
            <a:ext cx="2316041" cy="2077199"/>
          </a:xfrm>
          <a:prstGeom prst="rect">
            <a:avLst/>
          </a:prstGeom>
        </p:spPr>
      </p:pic>
      <p:cxnSp>
        <p:nvCxnSpPr>
          <p:cNvPr id="14" name="Straight Arrow Connector 13">
            <a:extLst>
              <a:ext uri="{FF2B5EF4-FFF2-40B4-BE49-F238E27FC236}">
                <a16:creationId xmlns="" xmlns:a16="http://schemas.microsoft.com/office/drawing/2014/main" id="{58BB871C-C753-7745-842F-983A65EB4CD3}"/>
              </a:ext>
            </a:extLst>
          </p:cNvPr>
          <p:cNvCxnSpPr>
            <a:cxnSpLocks/>
          </p:cNvCxnSpPr>
          <p:nvPr/>
        </p:nvCxnSpPr>
        <p:spPr>
          <a:xfrm flipV="1">
            <a:off x="7491342" y="1390739"/>
            <a:ext cx="436343" cy="482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CORE-Skills-ICONS-5.png">
            <a:extLst>
              <a:ext uri="{FF2B5EF4-FFF2-40B4-BE49-F238E27FC236}">
                <a16:creationId xmlns="" xmlns:a16="http://schemas.microsoft.com/office/drawing/2014/main" id="{82189638-6742-C54A-AC57-FECDEAA65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786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0" y="1871527"/>
            <a:ext cx="4967308" cy="1826829"/>
          </a:xfrm>
        </p:spPr>
        <p:txBody>
          <a:bodyPr>
            <a:normAutofit/>
          </a:bodyPr>
          <a:lstStyle/>
          <a:p>
            <a:r>
              <a:rPr lang="en-US" sz="1800" dirty="0"/>
              <a:t>Decrease the dependency on individual instances (K &gt; 1).</a:t>
            </a:r>
          </a:p>
          <a:p>
            <a:endParaRPr lang="en-US" sz="1800" dirty="0"/>
          </a:p>
          <a:p>
            <a:r>
              <a:rPr lang="en-US" sz="1800" dirty="0"/>
              <a:t>Majority vote in the set of </a:t>
            </a:r>
            <a:r>
              <a:rPr lang="en-US" sz="1800" b="1" dirty="0"/>
              <a:t>K nearest neighbors</a:t>
            </a:r>
            <a:r>
              <a:rPr lang="en-US" sz="1800" dirty="0"/>
              <a:t>.</a:t>
            </a:r>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a:extLst>
              <a:ext uri="{FF2B5EF4-FFF2-40B4-BE49-F238E27FC236}">
                <a16:creationId xmlns="" xmlns:a16="http://schemas.microsoft.com/office/drawing/2014/main" id="{98035900-5B36-3C4F-968F-84E7BE1EC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782" y="1378560"/>
            <a:ext cx="3621911" cy="3254061"/>
          </a:xfrm>
          <a:prstGeom prst="rect">
            <a:avLst/>
          </a:prstGeom>
        </p:spPr>
      </p:pic>
      <p:pic>
        <p:nvPicPr>
          <p:cNvPr id="9" name="Picture 8" descr="CORE-Skills-ICONS-5.png">
            <a:extLst>
              <a:ext uri="{FF2B5EF4-FFF2-40B4-BE49-F238E27FC236}">
                <a16:creationId xmlns="" xmlns:a16="http://schemas.microsoft.com/office/drawing/2014/main" id="{CC0CC92C-03F4-374E-A006-793D8DB3E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34719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96951" y="3973858"/>
            <a:ext cx="8458742" cy="705460"/>
          </a:xfrm>
        </p:spPr>
        <p:txBody>
          <a:bodyPr/>
          <a:lstStyle/>
          <a:p>
            <a:r>
              <a:rPr lang="en-US" sz="1800" dirty="0"/>
              <a:t>High values of K -&gt; tendency towards the majority class, therefore do not work well for </a:t>
            </a:r>
            <a:r>
              <a:rPr lang="en-US" sz="1800" b="1" dirty="0"/>
              <a:t>imbalanced datasets</a:t>
            </a:r>
            <a:r>
              <a:rPr lang="en-US" sz="1800" dirty="0"/>
              <a:t>.</a:t>
            </a:r>
          </a:p>
          <a:p>
            <a:pPr marL="0" indent="0">
              <a:buNone/>
            </a:pPr>
            <a:endParaRPr lang="en-US"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a:extLst>
              <a:ext uri="{FF2B5EF4-FFF2-40B4-BE49-F238E27FC236}">
                <a16:creationId xmlns="" xmlns:a16="http://schemas.microsoft.com/office/drawing/2014/main" id="{CDC2B8E9-AF66-3E4F-B499-1BBE80BD6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482" y="1334330"/>
            <a:ext cx="2604521" cy="2340000"/>
          </a:xfrm>
          <a:prstGeom prst="rect">
            <a:avLst/>
          </a:prstGeom>
        </p:spPr>
      </p:pic>
      <p:pic>
        <p:nvPicPr>
          <p:cNvPr id="9" name="Picture 8">
            <a:extLst>
              <a:ext uri="{FF2B5EF4-FFF2-40B4-BE49-F238E27FC236}">
                <a16:creationId xmlns="" xmlns:a16="http://schemas.microsoft.com/office/drawing/2014/main" id="{FF2AAC72-E377-E541-9A1C-BD5A67C85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0" y="1326821"/>
            <a:ext cx="2604521" cy="2340000"/>
          </a:xfrm>
          <a:prstGeom prst="rect">
            <a:avLst/>
          </a:prstGeom>
        </p:spPr>
      </p:pic>
      <p:sp>
        <p:nvSpPr>
          <p:cNvPr id="10" name="TextBox 9">
            <a:extLst>
              <a:ext uri="{FF2B5EF4-FFF2-40B4-BE49-F238E27FC236}">
                <a16:creationId xmlns="" xmlns:a16="http://schemas.microsoft.com/office/drawing/2014/main" id="{8D5000A3-F921-1941-A268-E2E141CDCC2C}"/>
              </a:ext>
            </a:extLst>
          </p:cNvPr>
          <p:cNvSpPr txBox="1"/>
          <p:nvPr/>
        </p:nvSpPr>
        <p:spPr>
          <a:xfrm>
            <a:off x="226351" y="1245430"/>
            <a:ext cx="792205" cy="461665"/>
          </a:xfrm>
          <a:prstGeom prst="rect">
            <a:avLst/>
          </a:prstGeom>
          <a:noFill/>
        </p:spPr>
        <p:txBody>
          <a:bodyPr wrap="none" rtlCol="0">
            <a:spAutoFit/>
          </a:bodyPr>
          <a:lstStyle/>
          <a:p>
            <a:r>
              <a:rPr lang="en-US" dirty="0"/>
              <a:t>K = 3</a:t>
            </a:r>
          </a:p>
        </p:txBody>
      </p:sp>
      <p:sp>
        <p:nvSpPr>
          <p:cNvPr id="11" name="TextBox 10">
            <a:extLst>
              <a:ext uri="{FF2B5EF4-FFF2-40B4-BE49-F238E27FC236}">
                <a16:creationId xmlns="" xmlns:a16="http://schemas.microsoft.com/office/drawing/2014/main" id="{3E1EB2E1-A3D2-E441-9E20-1E8DE2D74DDA}"/>
              </a:ext>
            </a:extLst>
          </p:cNvPr>
          <p:cNvSpPr txBox="1"/>
          <p:nvPr/>
        </p:nvSpPr>
        <p:spPr>
          <a:xfrm>
            <a:off x="3257482" y="1258130"/>
            <a:ext cx="792205" cy="461665"/>
          </a:xfrm>
          <a:prstGeom prst="rect">
            <a:avLst/>
          </a:prstGeom>
          <a:noFill/>
        </p:spPr>
        <p:txBody>
          <a:bodyPr wrap="none" rtlCol="0">
            <a:spAutoFit/>
          </a:bodyPr>
          <a:lstStyle/>
          <a:p>
            <a:r>
              <a:rPr lang="en-US" dirty="0"/>
              <a:t>K = 5</a:t>
            </a:r>
          </a:p>
        </p:txBody>
      </p:sp>
      <p:pic>
        <p:nvPicPr>
          <p:cNvPr id="12" name="Picture 11">
            <a:extLst>
              <a:ext uri="{FF2B5EF4-FFF2-40B4-BE49-F238E27FC236}">
                <a16:creationId xmlns="" xmlns:a16="http://schemas.microsoft.com/office/drawing/2014/main" id="{088F6830-A04B-9445-B69E-FC3F82D6B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634" y="1335240"/>
            <a:ext cx="2604522" cy="2340000"/>
          </a:xfrm>
          <a:prstGeom prst="rect">
            <a:avLst/>
          </a:prstGeom>
        </p:spPr>
      </p:pic>
      <p:sp>
        <p:nvSpPr>
          <p:cNvPr id="13" name="TextBox 12">
            <a:extLst>
              <a:ext uri="{FF2B5EF4-FFF2-40B4-BE49-F238E27FC236}">
                <a16:creationId xmlns="" xmlns:a16="http://schemas.microsoft.com/office/drawing/2014/main" id="{90D2BF47-0C61-6E48-A77F-07D14A29E931}"/>
              </a:ext>
            </a:extLst>
          </p:cNvPr>
          <p:cNvSpPr txBox="1"/>
          <p:nvPr/>
        </p:nvSpPr>
        <p:spPr>
          <a:xfrm>
            <a:off x="6288735" y="1270830"/>
            <a:ext cx="947695" cy="461665"/>
          </a:xfrm>
          <a:prstGeom prst="rect">
            <a:avLst/>
          </a:prstGeom>
          <a:noFill/>
        </p:spPr>
        <p:txBody>
          <a:bodyPr wrap="none" rtlCol="0">
            <a:spAutoFit/>
          </a:bodyPr>
          <a:lstStyle/>
          <a:p>
            <a:r>
              <a:rPr lang="en-US" dirty="0"/>
              <a:t>K = 15</a:t>
            </a:r>
          </a:p>
        </p:txBody>
      </p:sp>
      <p:pic>
        <p:nvPicPr>
          <p:cNvPr id="14" name="Picture 13" descr="CORE-Skills-ICONS-5.png">
            <a:extLst>
              <a:ext uri="{FF2B5EF4-FFF2-40B4-BE49-F238E27FC236}">
                <a16:creationId xmlns="" xmlns:a16="http://schemas.microsoft.com/office/drawing/2014/main" id="{08CCF994-027B-0042-BE79-AC6681E46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92913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3" y="1828123"/>
            <a:ext cx="8097500" cy="1794966"/>
          </a:xfrm>
        </p:spPr>
        <p:txBody>
          <a:bodyPr>
            <a:normAutofit/>
          </a:bodyPr>
          <a:lstStyle/>
          <a:p>
            <a:pPr>
              <a:buFont typeface="Arial" charset="0"/>
              <a:buChar char="•"/>
            </a:pPr>
            <a:r>
              <a:rPr lang="en-US" sz="1600" dirty="0"/>
              <a:t>Weight the contribution of each neighbor </a:t>
            </a:r>
            <a:r>
              <a:rPr lang="en-US" sz="1600" dirty="0" err="1"/>
              <a:t>w.r.t.</a:t>
            </a:r>
            <a:r>
              <a:rPr lang="en-US" sz="1600" dirty="0"/>
              <a:t> the distance between the query and the neighbor:  </a:t>
            </a:r>
          </a:p>
          <a:p>
            <a:pPr lvl="1">
              <a:buClr>
                <a:schemeClr val="accent2"/>
              </a:buClr>
              <a:buFont typeface="Arial" charset="0"/>
              <a:buChar char="•"/>
            </a:pPr>
            <a:r>
              <a:rPr lang="en-US" sz="1600" dirty="0"/>
              <a:t>Close neighbors -&gt; higher weights (more relevance)</a:t>
            </a:r>
          </a:p>
          <a:p>
            <a:pPr lvl="1">
              <a:buClr>
                <a:schemeClr val="accent2"/>
              </a:buClr>
              <a:buFont typeface="Arial" charset="0"/>
              <a:buChar char="•"/>
            </a:pPr>
            <a:r>
              <a:rPr lang="en-US" sz="1600" dirty="0"/>
              <a:t>Distant neighbors -&gt; less relevance.</a:t>
            </a:r>
          </a:p>
          <a:p>
            <a:pPr>
              <a:buFont typeface="Arial" charset="0"/>
              <a:buChar char="•"/>
            </a:pPr>
            <a:endParaRPr lang="en-US" sz="1600" dirty="0"/>
          </a:p>
          <a:p>
            <a:endParaRPr lang="en-US"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K-Nearest Neighbors (Cont.)</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26694" y="1303765"/>
            <a:ext cx="6950075" cy="216647"/>
          </a:xfrm>
        </p:spPr>
        <p:txBody>
          <a:bodyPr/>
          <a:lstStyle/>
          <a:p>
            <a:r>
              <a:rPr lang="en-US" sz="1600" dirty="0"/>
              <a:t>Distance weighted K-NN</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D5887F54-150C-8140-BAB4-4F83F52382DB}"/>
                  </a:ext>
                </a:extLst>
              </p:cNvPr>
              <p:cNvSpPr txBox="1"/>
              <p:nvPr/>
            </p:nvSpPr>
            <p:spPr>
              <a:xfrm>
                <a:off x="606972" y="3012460"/>
                <a:ext cx="4207434" cy="104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charset="0"/>
                        </a:rPr>
                        <m:t>𝑀</m:t>
                      </m:r>
                      <m:d>
                        <m:dPr>
                          <m:ctrlPr>
                            <a:rPr lang="pt-BR" b="0" i="1" smtClean="0">
                              <a:latin typeface="Cambria Math" charset="0"/>
                            </a:rPr>
                          </m:ctrlPr>
                        </m:dPr>
                        <m:e>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e>
                      </m:d>
                      <m:r>
                        <a:rPr lang="pt-BR" b="0" i="1" smtClean="0">
                          <a:latin typeface="Cambria Math" charset="0"/>
                        </a:rPr>
                        <m:t>= </m:t>
                      </m:r>
                      <m:func>
                        <m:funcPr>
                          <m:ctrlPr>
                            <a:rPr lang="mr-IN" b="0" i="1" smtClean="0">
                              <a:latin typeface="Cambria Math" charset="0"/>
                            </a:rPr>
                          </m:ctrlPr>
                        </m:funcPr>
                        <m:fName>
                          <m:limLow>
                            <m:limLowPr>
                              <m:ctrlPr>
                                <a:rPr lang="mr-IN" b="0" i="1" smtClean="0">
                                  <a:latin typeface="Cambria Math" charset="0"/>
                                </a:rPr>
                              </m:ctrlPr>
                            </m:limLowPr>
                            <m:e>
                              <m:r>
                                <m:rPr>
                                  <m:sty m:val="p"/>
                                </m:rPr>
                                <a:rPr lang="pt-BR" b="0" i="0" smtClean="0">
                                  <a:latin typeface="Cambria Math" charset="0"/>
                                </a:rPr>
                                <m:t>arg</m:t>
                              </m:r>
                              <m:r>
                                <a:rPr lang="pt-BR" b="0" i="0" smtClean="0">
                                  <a:latin typeface="Cambria Math" charset="0"/>
                                </a:rPr>
                                <m:t> </m:t>
                              </m:r>
                              <m:r>
                                <m:rPr>
                                  <m:sty m:val="p"/>
                                </m:rPr>
                                <a:rPr lang="mr-IN" b="0" i="0" smtClean="0">
                                  <a:latin typeface="Cambria Math" charset="0"/>
                                </a:rPr>
                                <m:t>max</m:t>
                              </m:r>
                            </m:e>
                            <m:lim>
                              <m:r>
                                <a:rPr lang="pt-BR" b="0" i="1" smtClean="0">
                                  <a:latin typeface="Cambria Math" charset="0"/>
                                </a:rPr>
                                <m:t>𝑐</m:t>
                              </m:r>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𝐶</m:t>
                              </m:r>
                            </m:lim>
                          </m:limLow>
                        </m:fName>
                        <m:e>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𝑘</m:t>
                              </m:r>
                            </m:sup>
                            <m:e>
                              <m:sSub>
                                <m:sSubPr>
                                  <m:ctrlPr>
                                    <a:rPr lang="en-US" b="0" i="1" smtClean="0">
                                      <a:latin typeface="Cambria Math" charset="0"/>
                                    </a:rPr>
                                  </m:ctrlPr>
                                </m:sSubPr>
                                <m:e>
                                  <m:r>
                                    <a:rPr lang="pt-BR" b="0" i="1" smtClean="0">
                                      <a:latin typeface="Cambria Math" charset="0"/>
                                    </a:rPr>
                                    <m:t>𝑤</m:t>
                                  </m:r>
                                </m:e>
                                <m:sub>
                                  <m:r>
                                    <a:rPr lang="pt-BR" b="0" i="1" smtClean="0">
                                      <a:latin typeface="Cambria Math" charset="0"/>
                                    </a:rPr>
                                    <m:t>𝑖</m:t>
                                  </m:r>
                                </m:sub>
                              </m:sSub>
                              <m:r>
                                <a:rPr lang="en-US" b="0" i="1" smtClean="0">
                                  <a:latin typeface="Cambria Math" charset="0"/>
                                  <a:ea typeface="Cambria Math" charset="0"/>
                                  <a:cs typeface="Cambria Math" charset="0"/>
                                </a:rPr>
                                <m:t>𝛿</m:t>
                              </m:r>
                              <m:r>
                                <a:rPr lang="pt-BR"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pt-BR" b="0" i="1" smtClean="0">
                                      <a:latin typeface="Cambria Math" charset="0"/>
                                      <a:ea typeface="Cambria Math" charset="0"/>
                                      <a:cs typeface="Cambria Math" charset="0"/>
                                    </a:rPr>
                                    <m:t>𝑐</m:t>
                                  </m:r>
                                </m:e>
                                <m:sub>
                                  <m:r>
                                    <a:rPr lang="pt-BR" b="0" i="1" smtClean="0">
                                      <a:latin typeface="Cambria Math" charset="0"/>
                                      <a:ea typeface="Cambria Math" charset="0"/>
                                      <a:cs typeface="Cambria Math" charset="0"/>
                                    </a:rPr>
                                    <m:t>𝑖</m:t>
                                  </m:r>
                                </m:sub>
                              </m:sSub>
                              <m:r>
                                <a:rPr lang="pt-BR" b="0" i="1" smtClean="0">
                                  <a:latin typeface="Cambria Math" charset="0"/>
                                  <a:ea typeface="Cambria Math" charset="0"/>
                                  <a:cs typeface="Cambria Math" charset="0"/>
                                </a:rPr>
                                <m:t>,</m:t>
                              </m:r>
                              <m:r>
                                <a:rPr lang="pt-BR" b="0" i="1" smtClean="0">
                                  <a:latin typeface="Cambria Math" charset="0"/>
                                  <a:ea typeface="Cambria Math" charset="0"/>
                                  <a:cs typeface="Cambria Math" charset="0"/>
                                </a:rPr>
                                <m:t>𝑐</m:t>
                              </m:r>
                              <m:r>
                                <a:rPr lang="pt-BR" b="0" i="1" smtClean="0">
                                  <a:latin typeface="Cambria Math" charset="0"/>
                                  <a:ea typeface="Cambria Math" charset="0"/>
                                  <a:cs typeface="Cambria Math" charset="0"/>
                                </a:rPr>
                                <m:t>)</m:t>
                              </m:r>
                            </m:e>
                          </m:nary>
                        </m:e>
                      </m:func>
                    </m:oMath>
                  </m:oMathPara>
                </a14:m>
                <a:endParaRPr lang="en-US" dirty="0"/>
              </a:p>
            </p:txBody>
          </p:sp>
        </mc:Choice>
        <mc:Fallback xmlns="">
          <p:sp>
            <p:nvSpPr>
              <p:cNvPr id="6" name="TextBox 5">
                <a:extLst>
                  <a:ext uri="{FF2B5EF4-FFF2-40B4-BE49-F238E27FC236}">
                    <a16:creationId xmlns:a16="http://schemas.microsoft.com/office/drawing/2014/main" id="{D5887F54-150C-8140-BAB4-4F83F52382DB}"/>
                  </a:ext>
                </a:extLst>
              </p:cNvPr>
              <p:cNvSpPr txBox="1">
                <a:spLocks noRot="1" noChangeAspect="1" noMove="1" noResize="1" noEditPoints="1" noAdjustHandles="1" noChangeArrowheads="1" noChangeShapeType="1" noTextEdit="1"/>
              </p:cNvSpPr>
              <p:nvPr/>
            </p:nvSpPr>
            <p:spPr>
              <a:xfrm>
                <a:off x="606972" y="3012460"/>
                <a:ext cx="4207434" cy="1045927"/>
              </a:xfrm>
              <a:prstGeom prst="rect">
                <a:avLst/>
              </a:prstGeom>
              <a:blipFill>
                <a:blip r:embed="rId2"/>
                <a:stretch>
                  <a:fillRect t="-80952" b="-10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 xmlns:a16="http://schemas.microsoft.com/office/drawing/2014/main" id="{8714EF9F-DD8D-3842-8675-FAB9ADE70429}"/>
                  </a:ext>
                </a:extLst>
              </p:cNvPr>
              <p:cNvSpPr txBox="1"/>
              <p:nvPr/>
            </p:nvSpPr>
            <p:spPr>
              <a:xfrm>
                <a:off x="1439712" y="3939715"/>
                <a:ext cx="2082621" cy="7968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pt-BR" b="0" i="1" smtClean="0">
                              <a:latin typeface="Cambria Math" charset="0"/>
                            </a:rPr>
                            <m:t>𝑤</m:t>
                          </m:r>
                        </m:e>
                        <m:sub>
                          <m:r>
                            <a:rPr lang="pt-BR" b="0" i="1" smtClean="0">
                              <a:latin typeface="Cambria Math" charset="0"/>
                            </a:rPr>
                            <m:t>𝑖</m:t>
                          </m:r>
                        </m:sub>
                      </m:sSub>
                      <m:r>
                        <a:rPr lang="pt-BR" b="0" i="1" smtClean="0">
                          <a:latin typeface="Cambria Math" charset="0"/>
                        </a:rPr>
                        <m:t>=</m:t>
                      </m:r>
                      <m:f>
                        <m:fPr>
                          <m:ctrlPr>
                            <a:rPr lang="mr-IN" b="0" i="1" smtClean="0">
                              <a:latin typeface="Cambria Math" charset="0"/>
                            </a:rPr>
                          </m:ctrlPr>
                        </m:fPr>
                        <m:num>
                          <m:r>
                            <a:rPr lang="pt-BR" b="0" i="1" smtClean="0">
                              <a:latin typeface="Cambria Math" charset="0"/>
                            </a:rPr>
                            <m:t>1</m:t>
                          </m:r>
                        </m:num>
                        <m:den>
                          <m:sSup>
                            <m:sSupPr>
                              <m:ctrlPr>
                                <a:rPr lang="mr-IN" b="0" i="1" smtClean="0">
                                  <a:latin typeface="Cambria Math" charset="0"/>
                                </a:rPr>
                              </m:ctrlPr>
                            </m:sSupPr>
                            <m:e>
                              <m:r>
                                <a:rPr lang="pt-BR" b="0" i="1" smtClean="0">
                                  <a:latin typeface="Cambria Math" charset="0"/>
                                </a:rPr>
                                <m:t>𝑑</m:t>
                              </m:r>
                              <m:r>
                                <a:rPr lang="pt-BR" b="0" i="1" smtClean="0">
                                  <a:latin typeface="Cambria Math" charset="0"/>
                                </a:rPr>
                                <m:t>(</m:t>
                              </m:r>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𝑞</m:t>
                                  </m:r>
                                </m:sub>
                              </m:sSub>
                              <m:r>
                                <a:rPr lang="pt-BR" b="0" i="1" smtClean="0">
                                  <a:latin typeface="Cambria Math" charset="0"/>
                                </a:rPr>
                                <m:t>,</m:t>
                              </m:r>
                              <m:sSub>
                                <m:sSubPr>
                                  <m:ctrlPr>
                                    <a:rPr lang="en-US" b="0" i="1" smtClean="0">
                                      <a:latin typeface="Cambria Math" charset="0"/>
                                    </a:rPr>
                                  </m:ctrlPr>
                                </m:sSubPr>
                                <m:e>
                                  <m:r>
                                    <a:rPr lang="pt-BR" b="1" i="0" smtClean="0">
                                      <a:latin typeface="Cambria Math" charset="0"/>
                                    </a:rPr>
                                    <m:t>𝐱</m:t>
                                  </m:r>
                                </m:e>
                                <m:sub>
                                  <m:r>
                                    <a:rPr lang="pt-BR" b="0" i="1" smtClean="0">
                                      <a:latin typeface="Cambria Math" charset="0"/>
                                    </a:rPr>
                                    <m:t>𝑖</m:t>
                                  </m:r>
                                </m:sub>
                              </m:sSub>
                              <m:r>
                                <a:rPr lang="pt-BR" b="0" i="1" smtClean="0">
                                  <a:latin typeface="Cambria Math" charset="0"/>
                                </a:rPr>
                                <m:t>)</m:t>
                              </m:r>
                            </m:e>
                            <m:sup>
                              <m:r>
                                <a:rPr lang="pt-BR" b="0" i="1" smtClean="0">
                                  <a:latin typeface="Cambria Math" charset="0"/>
                                </a:rPr>
                                <m:t>2</m:t>
                              </m:r>
                            </m:sup>
                          </m:sSup>
                        </m:den>
                      </m:f>
                    </m:oMath>
                  </m:oMathPara>
                </a14:m>
                <a:endParaRPr lang="en-US" dirty="0"/>
              </a:p>
            </p:txBody>
          </p:sp>
        </mc:Choice>
        <mc:Fallback xmlns="">
          <p:sp>
            <p:nvSpPr>
              <p:cNvPr id="7" name="TextBox 6">
                <a:extLst>
                  <a:ext uri="{FF2B5EF4-FFF2-40B4-BE49-F238E27FC236}">
                    <a16:creationId xmlns:a16="http://schemas.microsoft.com/office/drawing/2014/main" id="{8714EF9F-DD8D-3842-8675-FAB9ADE70429}"/>
                  </a:ext>
                </a:extLst>
              </p:cNvPr>
              <p:cNvSpPr txBox="1">
                <a:spLocks noRot="1" noChangeAspect="1" noMove="1" noResize="1" noEditPoints="1" noAdjustHandles="1" noChangeArrowheads="1" noChangeShapeType="1" noTextEdit="1"/>
              </p:cNvSpPr>
              <p:nvPr/>
            </p:nvSpPr>
            <p:spPr>
              <a:xfrm>
                <a:off x="1439712" y="3939715"/>
                <a:ext cx="2082621" cy="796885"/>
              </a:xfrm>
              <a:prstGeom prst="rect">
                <a:avLst/>
              </a:prstGeom>
              <a:blipFill>
                <a:blip r:embed="rId3"/>
                <a:stretch>
                  <a:fillRect t="-1563"/>
                </a:stretch>
              </a:blipFill>
            </p:spPr>
            <p:txBody>
              <a:bodyPr/>
              <a:lstStyle/>
              <a:p>
                <a:r>
                  <a:rPr lang="en-US">
                    <a:noFill/>
                  </a:rPr>
                  <a:t> </a:t>
                </a:r>
              </a:p>
            </p:txBody>
          </p:sp>
        </mc:Fallback>
      </mc:AlternateContent>
      <p:pic>
        <p:nvPicPr>
          <p:cNvPr id="8" name="Picture 7">
            <a:extLst>
              <a:ext uri="{FF2B5EF4-FFF2-40B4-BE49-F238E27FC236}">
                <a16:creationId xmlns="" xmlns:a16="http://schemas.microsoft.com/office/drawing/2014/main" id="{49907974-E599-BD41-A340-0B9450777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645" y="2302605"/>
            <a:ext cx="2906662" cy="2611455"/>
          </a:xfrm>
          <a:prstGeom prst="rect">
            <a:avLst/>
          </a:prstGeom>
        </p:spPr>
      </p:pic>
      <p:sp>
        <p:nvSpPr>
          <p:cNvPr id="9" name="TextBox 8">
            <a:extLst>
              <a:ext uri="{FF2B5EF4-FFF2-40B4-BE49-F238E27FC236}">
                <a16:creationId xmlns="" xmlns:a16="http://schemas.microsoft.com/office/drawing/2014/main" id="{75E2B508-252D-F244-BC5D-7674DDAE8777}"/>
              </a:ext>
            </a:extLst>
          </p:cNvPr>
          <p:cNvSpPr txBox="1"/>
          <p:nvPr/>
        </p:nvSpPr>
        <p:spPr>
          <a:xfrm>
            <a:off x="6113009" y="2365608"/>
            <a:ext cx="943965" cy="369332"/>
          </a:xfrm>
          <a:prstGeom prst="rect">
            <a:avLst/>
          </a:prstGeom>
          <a:noFill/>
        </p:spPr>
        <p:txBody>
          <a:bodyPr wrap="square" rtlCol="0">
            <a:spAutoFit/>
          </a:bodyPr>
          <a:lstStyle/>
          <a:p>
            <a:r>
              <a:rPr lang="en-US" dirty="0"/>
              <a:t>K = 21</a:t>
            </a:r>
          </a:p>
        </p:txBody>
      </p:sp>
      <p:pic>
        <p:nvPicPr>
          <p:cNvPr id="10" name="Picture 9" descr="CORE-Skills-ICONS-5.png">
            <a:extLst>
              <a:ext uri="{FF2B5EF4-FFF2-40B4-BE49-F238E27FC236}">
                <a16:creationId xmlns="" xmlns:a16="http://schemas.microsoft.com/office/drawing/2014/main" id="{C804CB2B-BDDC-4643-AB92-CFC243D5B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2386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2" y="1548289"/>
            <a:ext cx="6950075" cy="931432"/>
          </a:xfrm>
        </p:spPr>
        <p:txBody>
          <a:bodyPr>
            <a:normAutofit/>
          </a:bodyPr>
          <a:lstStyle/>
          <a:p>
            <a:r>
              <a:rPr lang="en-US" sz="1600" dirty="0"/>
              <a:t>Simple and intuitive.</a:t>
            </a:r>
          </a:p>
          <a:p>
            <a:r>
              <a:rPr lang="en-US" sz="1600" dirty="0"/>
              <a:t>Can be used for semi-labelled data.</a:t>
            </a:r>
          </a:p>
          <a:p>
            <a:r>
              <a:rPr lang="en-US" sz="1600" dirty="0" smtClean="0"/>
              <a:t>Easy </a:t>
            </a:r>
            <a:r>
              <a:rPr lang="en-US" sz="1600" dirty="0"/>
              <a:t>to extend to multiclass classification.</a:t>
            </a:r>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K-NN</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26692" y="1205911"/>
            <a:ext cx="6950075" cy="216647"/>
          </a:xfrm>
        </p:spPr>
        <p:txBody>
          <a:bodyPr/>
          <a:lstStyle/>
          <a:p>
            <a:r>
              <a:rPr lang="en-US" sz="1600" dirty="0"/>
              <a:t>Pros: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1">
            <a:extLst>
              <a:ext uri="{FF2B5EF4-FFF2-40B4-BE49-F238E27FC236}">
                <a16:creationId xmlns="" xmlns:a16="http://schemas.microsoft.com/office/drawing/2014/main" id="{18E432A5-4CAA-B649-8B11-B863FE720763}"/>
              </a:ext>
            </a:extLst>
          </p:cNvPr>
          <p:cNvSpPr txBox="1">
            <a:spLocks/>
          </p:cNvSpPr>
          <p:nvPr/>
        </p:nvSpPr>
        <p:spPr>
          <a:xfrm>
            <a:off x="255759" y="2805803"/>
            <a:ext cx="6415386" cy="232140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Memory-intensive.</a:t>
            </a:r>
          </a:p>
          <a:p>
            <a:r>
              <a:rPr lang="en-US" sz="1600" dirty="0"/>
              <a:t>Expensive testing or prediction.</a:t>
            </a:r>
          </a:p>
          <a:p>
            <a:r>
              <a:rPr lang="en-US" sz="1600" dirty="0"/>
              <a:t>Tradeoff: Small values of K -&gt; lower bias</a:t>
            </a:r>
          </a:p>
          <a:p>
            <a:pPr marL="0" indent="0">
              <a:buNone/>
            </a:pPr>
            <a:r>
              <a:rPr lang="en-US" sz="1600" dirty="0"/>
              <a:t>		     Higher values of K &gt;- lower variance</a:t>
            </a:r>
          </a:p>
          <a:p>
            <a:r>
              <a:rPr lang="en-US" sz="1600" dirty="0"/>
              <a:t>Require a meaningful distance metric.</a:t>
            </a:r>
            <a:endParaRPr lang="en-US" sz="3000" dirty="0"/>
          </a:p>
          <a:p>
            <a:r>
              <a:rPr lang="en-US" sz="1600" dirty="0"/>
              <a:t>Sensitive to skewed datasets.</a:t>
            </a:r>
          </a:p>
          <a:p>
            <a:r>
              <a:rPr lang="en-US" sz="1600" dirty="0"/>
              <a:t>Course of dimensionality -&gt; usually dimensionality reduction techniques </a:t>
            </a:r>
            <a:r>
              <a:rPr lang="en-US" sz="1600" dirty="0" smtClean="0"/>
              <a:t>to help</a:t>
            </a:r>
            <a:r>
              <a:rPr lang="en-US" sz="1600" dirty="0"/>
              <a:t>.</a:t>
            </a:r>
            <a:endParaRPr lang="en-US" sz="1000" dirty="0"/>
          </a:p>
        </p:txBody>
      </p:sp>
      <p:sp>
        <p:nvSpPr>
          <p:cNvPr id="7" name="Text Placeholder 3">
            <a:extLst>
              <a:ext uri="{FF2B5EF4-FFF2-40B4-BE49-F238E27FC236}">
                <a16:creationId xmlns="" xmlns:a16="http://schemas.microsoft.com/office/drawing/2014/main" id="{947F89AD-9EB5-204B-BEF7-D1527D1A13DE}"/>
              </a:ext>
            </a:extLst>
          </p:cNvPr>
          <p:cNvSpPr txBox="1">
            <a:spLocks/>
          </p:cNvSpPr>
          <p:nvPr/>
        </p:nvSpPr>
        <p:spPr>
          <a:xfrm>
            <a:off x="255758" y="2463426"/>
            <a:ext cx="695007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8" name="Picture 7">
            <a:extLst>
              <a:ext uri="{FF2B5EF4-FFF2-40B4-BE49-F238E27FC236}">
                <a16:creationId xmlns="" xmlns:a16="http://schemas.microsoft.com/office/drawing/2014/main" id="{35F1D3EF-5480-B14C-9BB3-9DDB821FB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111" y="2898060"/>
            <a:ext cx="2235835" cy="1920240"/>
          </a:xfrm>
          <a:prstGeom prst="rect">
            <a:avLst/>
          </a:prstGeom>
        </p:spPr>
      </p:pic>
      <p:pic>
        <p:nvPicPr>
          <p:cNvPr id="9" name="Picture 8">
            <a:extLst>
              <a:ext uri="{FF2B5EF4-FFF2-40B4-BE49-F238E27FC236}">
                <a16:creationId xmlns="" xmlns:a16="http://schemas.microsoft.com/office/drawing/2014/main" id="{34A60D52-264E-4C40-A1CD-38D98D204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111" y="914955"/>
            <a:ext cx="2209165" cy="1920240"/>
          </a:xfrm>
          <a:prstGeom prst="rect">
            <a:avLst/>
          </a:prstGeom>
        </p:spPr>
      </p:pic>
      <p:sp>
        <p:nvSpPr>
          <p:cNvPr id="11" name="Text Placeholder 4">
            <a:extLst>
              <a:ext uri="{FF2B5EF4-FFF2-40B4-BE49-F238E27FC236}">
                <a16:creationId xmlns="" xmlns:a16="http://schemas.microsoft.com/office/drawing/2014/main" id="{934ACD00-6041-F646-A5F0-FB1AE2F66BA6}"/>
              </a:ext>
            </a:extLst>
          </p:cNvPr>
          <p:cNvSpPr txBox="1">
            <a:spLocks/>
          </p:cNvSpPr>
          <p:nvPr/>
        </p:nvSpPr>
        <p:spPr>
          <a:xfrm>
            <a:off x="5244285" y="4931849"/>
            <a:ext cx="4167729" cy="19535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Source: https://</a:t>
            </a:r>
            <a:r>
              <a:rPr lang="en-US" dirty="0" err="1"/>
              <a:t>kevinzakka.github.io</a:t>
            </a:r>
            <a:r>
              <a:rPr lang="en-US" dirty="0"/>
              <a:t>/2016/07/13/k-nearest-neighbor/</a:t>
            </a:r>
          </a:p>
          <a:p>
            <a:endParaRPr lang="en-US" dirty="0"/>
          </a:p>
          <a:p>
            <a:endParaRPr lang="en-US" dirty="0"/>
          </a:p>
        </p:txBody>
      </p:sp>
      <p:pic>
        <p:nvPicPr>
          <p:cNvPr id="12" name="Picture 11" descr="CORE-Skills-ICONS-5.png">
            <a:extLst>
              <a:ext uri="{FF2B5EF4-FFF2-40B4-BE49-F238E27FC236}">
                <a16:creationId xmlns="" xmlns:a16="http://schemas.microsoft.com/office/drawing/2014/main" id="{5C65F67B-34C0-194E-B612-7A0954162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0448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3" y="1181686"/>
            <a:ext cx="8565615" cy="3643532"/>
          </a:xfrm>
        </p:spPr>
        <p:txBody>
          <a:bodyPr>
            <a:normAutofit fontScale="92500"/>
          </a:bodyPr>
          <a:lstStyle/>
          <a:p>
            <a:pPr>
              <a:lnSpc>
                <a:spcPct val="200000"/>
              </a:lnSpc>
            </a:pPr>
            <a:r>
              <a:rPr lang="en-US" sz="1600" dirty="0"/>
              <a:t>No assumptions about structure of the data.</a:t>
            </a:r>
          </a:p>
          <a:p>
            <a:pPr>
              <a:lnSpc>
                <a:spcPct val="200000"/>
              </a:lnSpc>
            </a:pPr>
            <a:r>
              <a:rPr lang="en-US" sz="1600" dirty="0"/>
              <a:t>Retrieval of similar items – but no learning/knowledge.</a:t>
            </a:r>
          </a:p>
          <a:p>
            <a:pPr>
              <a:lnSpc>
                <a:spcPct val="200000"/>
              </a:lnSpc>
            </a:pPr>
            <a:r>
              <a:rPr lang="en-US" sz="1600" dirty="0"/>
              <a:t>Works well for large number of data samples – density at the feature space in any point is fairly high. </a:t>
            </a:r>
          </a:p>
          <a:p>
            <a:pPr>
              <a:lnSpc>
                <a:spcPct val="200000"/>
              </a:lnSpc>
            </a:pPr>
            <a:r>
              <a:rPr lang="en-US" sz="1600" dirty="0"/>
              <a:t>Can be used for semi-labelled data – samples together should share same labels.</a:t>
            </a:r>
          </a:p>
          <a:p>
            <a:pPr>
              <a:lnSpc>
                <a:spcPct val="200000"/>
              </a:lnSpc>
            </a:pPr>
            <a:r>
              <a:rPr lang="en-US" sz="1600" dirty="0"/>
              <a:t>Sufficient domain knowledge should be available – this helps to define a meaningful distance metric. </a:t>
            </a:r>
          </a:p>
          <a:p>
            <a:pPr>
              <a:lnSpc>
                <a:spcPct val="200000"/>
              </a:lnSpc>
            </a:pPr>
            <a:r>
              <a:rPr lang="en-US" sz="1600" dirty="0"/>
              <a:t>Noise and outliers may have negative effect.</a:t>
            </a:r>
          </a:p>
          <a:p>
            <a:pPr>
              <a:lnSpc>
                <a:spcPct val="200000"/>
              </a:lnSpc>
            </a:pPr>
            <a:r>
              <a:rPr lang="en-US" sz="1600" b="1" dirty="0"/>
              <a:t>Attribute normalization </a:t>
            </a:r>
            <a:r>
              <a:rPr lang="en-US" sz="1600" dirty="0"/>
              <a:t>is important -&gt; the larger the scale the larger the influence of the attribute. </a:t>
            </a:r>
          </a:p>
          <a:p>
            <a:endParaRPr lang="en-US" dirty="0"/>
          </a:p>
          <a:p>
            <a:endParaRPr lang="en-US"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8" name="Picture 7" descr="CORE-Skills-ICONS-5.png">
            <a:extLst>
              <a:ext uri="{FF2B5EF4-FFF2-40B4-BE49-F238E27FC236}">
                <a16:creationId xmlns="" xmlns:a16="http://schemas.microsoft.com/office/drawing/2014/main" id="{B2B5DE41-E40D-1544-BDCB-7032F4B43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647036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0" y="1555571"/>
            <a:ext cx="6950075" cy="737463"/>
          </a:xfrm>
        </p:spPr>
        <p:txBody>
          <a:bodyPr/>
          <a:lstStyle/>
          <a:p>
            <a:r>
              <a:rPr lang="en-US" sz="1600" dirty="0"/>
              <a:t>Irrelevant features increase costs without affecting accuracy.</a:t>
            </a:r>
          </a:p>
          <a:p>
            <a:r>
              <a:rPr lang="en-US" sz="1600" dirty="0"/>
              <a:t>Misleading features increase costs and decrease accuracy.</a:t>
            </a:r>
          </a:p>
          <a:p>
            <a:endParaRPr lang="en-US" dirty="0"/>
          </a:p>
          <a:p>
            <a:endParaRPr lang="en-US"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K-NN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3">
            <a:extLst>
              <a:ext uri="{FF2B5EF4-FFF2-40B4-BE49-F238E27FC236}">
                <a16:creationId xmlns="" xmlns:a16="http://schemas.microsoft.com/office/drawing/2014/main" id="{FD92C71A-0A16-9546-828D-EFC257B7DEF8}"/>
              </a:ext>
            </a:extLst>
          </p:cNvPr>
          <p:cNvSpPr txBox="1">
            <a:spLocks/>
          </p:cNvSpPr>
          <p:nvPr/>
        </p:nvSpPr>
        <p:spPr>
          <a:xfrm>
            <a:off x="226692" y="1227395"/>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about feature importance?</a:t>
            </a:r>
          </a:p>
        </p:txBody>
      </p:sp>
      <p:sp>
        <p:nvSpPr>
          <p:cNvPr id="9" name="Text Placeholder 1">
            <a:extLst>
              <a:ext uri="{FF2B5EF4-FFF2-40B4-BE49-F238E27FC236}">
                <a16:creationId xmlns="" xmlns:a16="http://schemas.microsoft.com/office/drawing/2014/main" id="{CB39CC96-2108-A648-B611-111909953E5C}"/>
              </a:ext>
            </a:extLst>
          </p:cNvPr>
          <p:cNvSpPr txBox="1">
            <a:spLocks/>
          </p:cNvSpPr>
          <p:nvPr/>
        </p:nvSpPr>
        <p:spPr>
          <a:xfrm>
            <a:off x="4137341" y="2618863"/>
            <a:ext cx="5625468" cy="108094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How to find the weights?</a:t>
            </a:r>
          </a:p>
          <a:p>
            <a:r>
              <a:rPr lang="en-US" sz="1600" dirty="0"/>
              <a:t>You have an expert to advice you.</a:t>
            </a:r>
          </a:p>
          <a:p>
            <a:r>
              <a:rPr lang="en-US" sz="1600" dirty="0"/>
              <a:t>Or, rely on ML!</a:t>
            </a:r>
          </a:p>
          <a:p>
            <a:endParaRPr lang="en-US" dirty="0"/>
          </a:p>
          <a:p>
            <a:endParaRPr lang="en-US" dirty="0"/>
          </a:p>
        </p:txBody>
      </p:sp>
      <p:sp>
        <p:nvSpPr>
          <p:cNvPr id="10" name="Text Placeholder 3">
            <a:extLst>
              <a:ext uri="{FF2B5EF4-FFF2-40B4-BE49-F238E27FC236}">
                <a16:creationId xmlns="" xmlns:a16="http://schemas.microsoft.com/office/drawing/2014/main" id="{F21B2BBB-134A-144A-89DF-228203A5CFDD}"/>
              </a:ext>
            </a:extLst>
          </p:cNvPr>
          <p:cNvSpPr txBox="1">
            <a:spLocks/>
          </p:cNvSpPr>
          <p:nvPr/>
        </p:nvSpPr>
        <p:spPr>
          <a:xfrm>
            <a:off x="226692" y="2290687"/>
            <a:ext cx="6950075" cy="32817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Attribute-weighted K-NN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024AE756-CBB7-614F-A98C-7CC76BB714BC}"/>
                  </a:ext>
                </a:extLst>
              </p:cNvPr>
              <p:cNvSpPr txBox="1"/>
              <p:nvPr/>
            </p:nvSpPr>
            <p:spPr>
              <a:xfrm>
                <a:off x="0" y="2765284"/>
                <a:ext cx="4214710"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pt-BR" b="0" i="1" smtClean="0">
                              <a:latin typeface="Cambria Math" charset="0"/>
                            </a:rPr>
                            <m:t>𝑑𝑖𝑠𝑡</m:t>
                          </m:r>
                        </m:e>
                        <m:sub>
                          <m:r>
                            <a:rPr lang="pt-BR" b="0" i="1" smtClean="0">
                              <a:latin typeface="Cambria Math" charset="0"/>
                            </a:rPr>
                            <m:t>𝑤</m:t>
                          </m:r>
                        </m:sub>
                      </m:sSub>
                      <m:d>
                        <m:dPr>
                          <m:ctrlPr>
                            <a:rPr lang="pt-BR" b="0" i="1" smtClean="0">
                              <a:latin typeface="Cambria Math" charset="0"/>
                            </a:rPr>
                          </m:ctrlPr>
                        </m:dPr>
                        <m:e>
                          <m:r>
                            <a:rPr lang="pt-BR" b="0" i="1" smtClean="0">
                              <a:latin typeface="Cambria Math" charset="0"/>
                            </a:rPr>
                            <m:t>𝑥</m:t>
                          </m:r>
                          <m:r>
                            <a:rPr lang="pt-BR" b="0" i="1" smtClean="0">
                              <a:latin typeface="Cambria Math" charset="0"/>
                            </a:rPr>
                            <m:t>,</m:t>
                          </m:r>
                          <m:r>
                            <a:rPr lang="pt-BR" b="0" i="1" smtClean="0">
                              <a:latin typeface="Cambria Math" charset="0"/>
                            </a:rPr>
                            <m:t>𝑦</m:t>
                          </m:r>
                        </m:e>
                      </m:d>
                      <m:r>
                        <a:rPr lang="pt-BR" b="0" i="1" smtClean="0">
                          <a:latin typeface="Cambria Math" charset="0"/>
                        </a:rPr>
                        <m:t>= </m:t>
                      </m:r>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pt-BR" b="0" i="1" smtClean="0">
                                  <a:latin typeface="Cambria Math" charset="0"/>
                                </a:rPr>
                              </m:ctrlPr>
                            </m:sSupPr>
                            <m:e>
                              <m:sSub>
                                <m:sSubPr>
                                  <m:ctrlPr>
                                    <a:rPr lang="en-US" i="1">
                                      <a:latin typeface="Cambria Math" charset="0"/>
                                    </a:rPr>
                                  </m:ctrlPr>
                                </m:sSubPr>
                                <m:e>
                                  <m:r>
                                    <a:rPr lang="pt-BR" i="1">
                                      <a:latin typeface="Cambria Math" charset="0"/>
                                    </a:rPr>
                                    <m:t>𝑤</m:t>
                                  </m:r>
                                </m:e>
                                <m:sub>
                                  <m:r>
                                    <a:rPr lang="pt-BR" i="1">
                                      <a:latin typeface="Cambria Math" charset="0"/>
                                    </a:rPr>
                                    <m:t>𝑖</m:t>
                                  </m:r>
                                </m:sub>
                              </m:sSub>
                              <m:d>
                                <m:dPr>
                                  <m:ctrlPr>
                                    <a:rPr lang="pt-BR" i="1">
                                      <a:latin typeface="Cambria Math" charset="0"/>
                                    </a:rPr>
                                  </m:ctrlPr>
                                </m:dPr>
                                <m:e>
                                  <m:sSub>
                                    <m:sSubPr>
                                      <m:ctrlPr>
                                        <a:rPr lang="en-US" i="1">
                                          <a:latin typeface="Cambria Math" charset="0"/>
                                        </a:rPr>
                                      </m:ctrlPr>
                                    </m:sSubPr>
                                    <m:e>
                                      <m:r>
                                        <a:rPr lang="pt-BR" i="1">
                                          <a:latin typeface="Cambria Math" charset="0"/>
                                        </a:rPr>
                                        <m:t>𝑥</m:t>
                                      </m:r>
                                    </m:e>
                                    <m:sub>
                                      <m:r>
                                        <a:rPr lang="pt-BR" i="1">
                                          <a:latin typeface="Cambria Math" charset="0"/>
                                        </a:rPr>
                                        <m:t>𝑖</m:t>
                                      </m:r>
                                    </m:sub>
                                  </m:sSub>
                                  <m:r>
                                    <a:rPr lang="pt-BR" i="1">
                                      <a:latin typeface="Cambria Math" charset="0"/>
                                    </a:rPr>
                                    <m:t>−</m:t>
                                  </m:r>
                                  <m:sSub>
                                    <m:sSubPr>
                                      <m:ctrlPr>
                                        <a:rPr lang="en-US" i="1">
                                          <a:latin typeface="Cambria Math" charset="0"/>
                                        </a:rPr>
                                      </m:ctrlPr>
                                    </m:sSubPr>
                                    <m:e>
                                      <m:r>
                                        <a:rPr lang="pt-BR" i="1">
                                          <a:latin typeface="Cambria Math" charset="0"/>
                                        </a:rPr>
                                        <m:t>𝑦</m:t>
                                      </m:r>
                                    </m:e>
                                    <m:sub>
                                      <m:r>
                                        <a:rPr lang="pt-BR" i="1">
                                          <a:latin typeface="Cambria Math" charset="0"/>
                                        </a:rPr>
                                        <m:t>𝑖</m:t>
                                      </m:r>
                                    </m:sub>
                                  </m:sSub>
                                </m:e>
                              </m:d>
                            </m:e>
                            <m:sup>
                              <m:r>
                                <a:rPr lang="pt-BR" b="0" i="1" smtClean="0">
                                  <a:latin typeface="Cambria Math" charset="0"/>
                                </a:rPr>
                                <m:t>2</m:t>
                              </m:r>
                            </m:sup>
                          </m:sSup>
                        </m:e>
                      </m:nary>
                    </m:oMath>
                  </m:oMathPara>
                </a14:m>
                <a:endParaRPr lang="en-US" dirty="0"/>
              </a:p>
            </p:txBody>
          </p:sp>
        </mc:Choice>
        <mc:Fallback xmlns="">
          <p:sp>
            <p:nvSpPr>
              <p:cNvPr id="11" name="TextBox 10">
                <a:extLst>
                  <a:ext uri="{FF2B5EF4-FFF2-40B4-BE49-F238E27FC236}">
                    <a16:creationId xmlns:a16="http://schemas.microsoft.com/office/drawing/2014/main" id="{024AE756-CBB7-614F-A98C-7CC76BB714BC}"/>
                  </a:ext>
                </a:extLst>
              </p:cNvPr>
              <p:cNvSpPr txBox="1">
                <a:spLocks noRot="1" noChangeAspect="1" noMove="1" noResize="1" noEditPoints="1" noAdjustHandles="1" noChangeArrowheads="1" noChangeShapeType="1" noTextEdit="1"/>
              </p:cNvSpPr>
              <p:nvPr/>
            </p:nvSpPr>
            <p:spPr>
              <a:xfrm>
                <a:off x="0" y="2765284"/>
                <a:ext cx="4214710" cy="1008225"/>
              </a:xfrm>
              <a:prstGeom prst="rect">
                <a:avLst/>
              </a:prstGeom>
              <a:blipFill>
                <a:blip r:embed="rId2"/>
                <a:stretch>
                  <a:fillRect t="-88750" b="-108750"/>
                </a:stretch>
              </a:blipFill>
            </p:spPr>
            <p:txBody>
              <a:bodyPr/>
              <a:lstStyle/>
              <a:p>
                <a:r>
                  <a:rPr lang="en-US">
                    <a:noFill/>
                  </a:rPr>
                  <a:t> </a:t>
                </a:r>
              </a:p>
            </p:txBody>
          </p:sp>
        </mc:Fallback>
      </mc:AlternateContent>
      <p:sp>
        <p:nvSpPr>
          <p:cNvPr id="12" name="Text Placeholder 1">
            <a:extLst>
              <a:ext uri="{FF2B5EF4-FFF2-40B4-BE49-F238E27FC236}">
                <a16:creationId xmlns="" xmlns:a16="http://schemas.microsoft.com/office/drawing/2014/main" id="{3A6FF6AA-9381-0E4E-AA7B-C7364F1957CA}"/>
              </a:ext>
            </a:extLst>
          </p:cNvPr>
          <p:cNvSpPr txBox="1">
            <a:spLocks/>
          </p:cNvSpPr>
          <p:nvPr/>
        </p:nvSpPr>
        <p:spPr>
          <a:xfrm>
            <a:off x="226690" y="4052740"/>
            <a:ext cx="6950075" cy="7374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Approximate Nearest Neighbor (k-d trees).</a:t>
            </a:r>
          </a:p>
          <a:p>
            <a:r>
              <a:rPr lang="en-US" sz="1600" dirty="0"/>
              <a:t>Locality sensitive hashing (LSH) – for higher dimensions.</a:t>
            </a:r>
          </a:p>
          <a:p>
            <a:endParaRPr lang="en-US" dirty="0"/>
          </a:p>
        </p:txBody>
      </p:sp>
      <p:sp>
        <p:nvSpPr>
          <p:cNvPr id="13" name="Text Placeholder 3">
            <a:extLst>
              <a:ext uri="{FF2B5EF4-FFF2-40B4-BE49-F238E27FC236}">
                <a16:creationId xmlns="" xmlns:a16="http://schemas.microsoft.com/office/drawing/2014/main" id="{8E027306-E580-2246-8740-67956775289A}"/>
              </a:ext>
            </a:extLst>
          </p:cNvPr>
          <p:cNvSpPr txBox="1">
            <a:spLocks/>
          </p:cNvSpPr>
          <p:nvPr/>
        </p:nvSpPr>
        <p:spPr>
          <a:xfrm>
            <a:off x="226692" y="3724564"/>
            <a:ext cx="6950075" cy="325829"/>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Optimized data structures and implementations:</a:t>
            </a:r>
          </a:p>
          <a:p>
            <a:endParaRPr lang="en-US" sz="1600" dirty="0"/>
          </a:p>
        </p:txBody>
      </p:sp>
      <p:pic>
        <p:nvPicPr>
          <p:cNvPr id="14" name="Picture 13" descr="CORE-Skills-ICONS-5.png">
            <a:extLst>
              <a:ext uri="{FF2B5EF4-FFF2-40B4-BE49-F238E27FC236}">
                <a16:creationId xmlns="" xmlns:a16="http://schemas.microsoft.com/office/drawing/2014/main" id="{BE5AE667-42E1-5843-910D-80F0F2E1F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6346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4" y="1674268"/>
            <a:ext cx="6950075" cy="447676"/>
          </a:xfrm>
        </p:spPr>
        <p:txBody>
          <a:bodyPr>
            <a:normAutofit/>
          </a:bodyPr>
          <a:lstStyle/>
          <a:p>
            <a:r>
              <a:rPr lang="en-US" sz="1600" dirty="0"/>
              <a:t>Classification and regression.</a:t>
            </a:r>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Decision Trees</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26694" y="1303765"/>
            <a:ext cx="6950075" cy="370503"/>
          </a:xfrm>
        </p:spPr>
        <p:txBody>
          <a:bodyPr/>
          <a:lstStyle/>
          <a:p>
            <a:r>
              <a:rPr lang="en-US" sz="1600" dirty="0"/>
              <a:t>Used for:</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6" name="Text Placeholder 1">
            <a:extLst>
              <a:ext uri="{FF2B5EF4-FFF2-40B4-BE49-F238E27FC236}">
                <a16:creationId xmlns="" xmlns:a16="http://schemas.microsoft.com/office/drawing/2014/main" id="{D450425B-2D24-C141-B552-D8BB3B4576F8}"/>
              </a:ext>
            </a:extLst>
          </p:cNvPr>
          <p:cNvSpPr txBox="1">
            <a:spLocks/>
          </p:cNvSpPr>
          <p:nvPr/>
        </p:nvSpPr>
        <p:spPr>
          <a:xfrm>
            <a:off x="226694" y="2443794"/>
            <a:ext cx="5301909" cy="13404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i="1" dirty="0"/>
              <a:t>Informativeness</a:t>
            </a:r>
            <a:r>
              <a:rPr lang="en-US" sz="1600" dirty="0"/>
              <a:t> of a descriptive feature: split the dataset into branches that maximize the information gain, reducing the node’s impurity. </a:t>
            </a:r>
          </a:p>
          <a:p>
            <a:endParaRPr lang="en-US" sz="1600" dirty="0"/>
          </a:p>
        </p:txBody>
      </p:sp>
      <p:sp>
        <p:nvSpPr>
          <p:cNvPr id="7" name="Text Placeholder 3">
            <a:extLst>
              <a:ext uri="{FF2B5EF4-FFF2-40B4-BE49-F238E27FC236}">
                <a16:creationId xmlns="" xmlns:a16="http://schemas.microsoft.com/office/drawing/2014/main" id="{B3CF805F-B592-6C47-B1C5-57D7AEE47030}"/>
              </a:ext>
            </a:extLst>
          </p:cNvPr>
          <p:cNvSpPr txBox="1">
            <a:spLocks/>
          </p:cNvSpPr>
          <p:nvPr/>
        </p:nvSpPr>
        <p:spPr>
          <a:xfrm>
            <a:off x="226694" y="2073292"/>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Information-based learning:</a:t>
            </a:r>
          </a:p>
        </p:txBody>
      </p:sp>
      <p:pic>
        <p:nvPicPr>
          <p:cNvPr id="8" name="Picture 7">
            <a:extLst>
              <a:ext uri="{FF2B5EF4-FFF2-40B4-BE49-F238E27FC236}">
                <a16:creationId xmlns="" xmlns:a16="http://schemas.microsoft.com/office/drawing/2014/main" id="{73CCC1B0-7301-4849-807C-63C134436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425" y="1035406"/>
            <a:ext cx="3072688" cy="3072688"/>
          </a:xfrm>
          <a:prstGeom prst="rect">
            <a:avLst/>
          </a:prstGeom>
        </p:spPr>
      </p:pic>
      <p:sp>
        <p:nvSpPr>
          <p:cNvPr id="10" name="Text Placeholder 4">
            <a:extLst>
              <a:ext uri="{FF2B5EF4-FFF2-40B4-BE49-F238E27FC236}">
                <a16:creationId xmlns="" xmlns:a16="http://schemas.microsoft.com/office/drawing/2014/main" id="{EA3EB9C4-217A-BF4D-8D73-B8D94840133A}"/>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a:t>
            </a:r>
          </a:p>
        </p:txBody>
      </p:sp>
      <p:pic>
        <p:nvPicPr>
          <p:cNvPr id="11" name="Picture 10" descr="CORE-Skills-ICONS-5.png">
            <a:extLst>
              <a:ext uri="{FF2B5EF4-FFF2-40B4-BE49-F238E27FC236}">
                <a16:creationId xmlns="" xmlns:a16="http://schemas.microsoft.com/office/drawing/2014/main" id="{E5991983-DAE5-C648-9CD6-6483C9940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483884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Decision Trees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14" name="Picture 13">
            <a:extLst>
              <a:ext uri="{FF2B5EF4-FFF2-40B4-BE49-F238E27FC236}">
                <a16:creationId xmlns="" xmlns:a16="http://schemas.microsoft.com/office/drawing/2014/main" id="{1EBCBC49-5F8C-6E4B-BBEC-C6BA1C710B7D}"/>
              </a:ext>
            </a:extLst>
          </p:cNvPr>
          <p:cNvPicPr>
            <a:picLocks noChangeAspect="1"/>
          </p:cNvPicPr>
          <p:nvPr/>
        </p:nvPicPr>
        <p:blipFill rotWithShape="1">
          <a:blip r:embed="rId2">
            <a:extLst>
              <a:ext uri="{28A0092B-C50C-407E-A947-70E740481C1C}">
                <a14:useLocalDpi xmlns:a14="http://schemas.microsoft.com/office/drawing/2010/main" val="0"/>
              </a:ext>
            </a:extLst>
          </a:blip>
          <a:srcRect r="32299"/>
          <a:stretch/>
        </p:blipFill>
        <p:spPr>
          <a:xfrm>
            <a:off x="148716" y="1195753"/>
            <a:ext cx="2774577" cy="2274373"/>
          </a:xfrm>
          <a:prstGeom prst="rect">
            <a:avLst/>
          </a:prstGeom>
        </p:spPr>
      </p:pic>
      <p:pic>
        <p:nvPicPr>
          <p:cNvPr id="15" name="Picture 14">
            <a:extLst>
              <a:ext uri="{FF2B5EF4-FFF2-40B4-BE49-F238E27FC236}">
                <a16:creationId xmlns="" xmlns:a16="http://schemas.microsoft.com/office/drawing/2014/main" id="{BA0AFD50-F994-864F-9400-D790A20E9268}"/>
              </a:ext>
            </a:extLst>
          </p:cNvPr>
          <p:cNvPicPr>
            <a:picLocks noChangeAspect="1"/>
          </p:cNvPicPr>
          <p:nvPr/>
        </p:nvPicPr>
        <p:blipFill rotWithShape="1">
          <a:blip r:embed="rId2">
            <a:extLst>
              <a:ext uri="{28A0092B-C50C-407E-A947-70E740481C1C}">
                <a14:useLocalDpi xmlns:a14="http://schemas.microsoft.com/office/drawing/2010/main" val="0"/>
              </a:ext>
            </a:extLst>
          </a:blip>
          <a:srcRect l="67014" b="44884"/>
          <a:stretch/>
        </p:blipFill>
        <p:spPr>
          <a:xfrm>
            <a:off x="148716" y="3470126"/>
            <a:ext cx="1438411" cy="1333813"/>
          </a:xfrm>
          <a:prstGeom prst="rect">
            <a:avLst/>
          </a:prstGeom>
        </p:spPr>
      </p:pic>
      <p:pic>
        <p:nvPicPr>
          <p:cNvPr id="16" name="Picture 15">
            <a:extLst>
              <a:ext uri="{FF2B5EF4-FFF2-40B4-BE49-F238E27FC236}">
                <a16:creationId xmlns="" xmlns:a16="http://schemas.microsoft.com/office/drawing/2014/main" id="{316DBC18-8CD0-C946-B2DE-B7D7B007AB7C}"/>
              </a:ext>
            </a:extLst>
          </p:cNvPr>
          <p:cNvPicPr>
            <a:picLocks noChangeAspect="1"/>
          </p:cNvPicPr>
          <p:nvPr/>
        </p:nvPicPr>
        <p:blipFill rotWithShape="1">
          <a:blip r:embed="rId2">
            <a:extLst>
              <a:ext uri="{28A0092B-C50C-407E-A947-70E740481C1C}">
                <a14:useLocalDpi xmlns:a14="http://schemas.microsoft.com/office/drawing/2010/main" val="0"/>
              </a:ext>
            </a:extLst>
          </a:blip>
          <a:srcRect l="66767" t="53705"/>
          <a:stretch/>
        </p:blipFill>
        <p:spPr>
          <a:xfrm>
            <a:off x="1587127" y="3486509"/>
            <a:ext cx="1336166" cy="1317430"/>
          </a:xfrm>
          <a:prstGeom prst="rect">
            <a:avLst/>
          </a:prstGeom>
        </p:spPr>
      </p:pic>
      <p:pic>
        <p:nvPicPr>
          <p:cNvPr id="17" name="Picture 16">
            <a:extLst>
              <a:ext uri="{FF2B5EF4-FFF2-40B4-BE49-F238E27FC236}">
                <a16:creationId xmlns="" xmlns:a16="http://schemas.microsoft.com/office/drawing/2014/main" id="{25E68070-C4DF-A14B-96C6-819677A3D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407" y="971120"/>
            <a:ext cx="4624765" cy="3955733"/>
          </a:xfrm>
          <a:prstGeom prst="rect">
            <a:avLst/>
          </a:prstGeom>
        </p:spPr>
      </p:pic>
      <p:sp>
        <p:nvSpPr>
          <p:cNvPr id="18" name="Text Placeholder 4">
            <a:extLst>
              <a:ext uri="{FF2B5EF4-FFF2-40B4-BE49-F238E27FC236}">
                <a16:creationId xmlns="" xmlns:a16="http://schemas.microsoft.com/office/drawing/2014/main" id="{7362BE96-0E9D-284B-B658-B1478B157801}"/>
              </a:ext>
            </a:extLst>
          </p:cNvPr>
          <p:cNvSpPr txBox="1">
            <a:spLocks/>
          </p:cNvSpPr>
          <p:nvPr/>
        </p:nvSpPr>
        <p:spPr>
          <a:xfrm>
            <a:off x="2044689" y="4926853"/>
            <a:ext cx="7191471"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Sources: Fundamentals of Machine Learning for Predictive Data Analytics, Cap. 4; Hands on Machine Learning with </a:t>
            </a:r>
            <a:r>
              <a:rPr lang="en-US" sz="900" dirty="0" err="1"/>
              <a:t>Scikit</a:t>
            </a:r>
            <a:r>
              <a:rPr lang="en-US" sz="900" dirty="0"/>
              <a:t>-Learn and TensorFlow, Cap. 6 </a:t>
            </a:r>
          </a:p>
        </p:txBody>
      </p:sp>
      <p:pic>
        <p:nvPicPr>
          <p:cNvPr id="19" name="Picture 18" descr="CORE-Skills-ICONS-5.png">
            <a:extLst>
              <a:ext uri="{FF2B5EF4-FFF2-40B4-BE49-F238E27FC236}">
                <a16:creationId xmlns="" xmlns:a16="http://schemas.microsoft.com/office/drawing/2014/main" id="{6372873E-B608-904B-A21A-59415A1E8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444963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05618" y="1559630"/>
            <a:ext cx="7171123" cy="1122140"/>
          </a:xfrm>
        </p:spPr>
        <p:txBody>
          <a:bodyPr>
            <a:noAutofit/>
          </a:bodyPr>
          <a:lstStyle/>
          <a:p>
            <a:r>
              <a:rPr lang="en-US" sz="1400" dirty="0"/>
              <a:t>Aim 1: Introduce fundamental concepts of supervised and what are the crucial steps in an end-to-end machine learning strategy from data. </a:t>
            </a:r>
          </a:p>
          <a:p>
            <a:r>
              <a:rPr lang="en-US" sz="1400" dirty="0"/>
              <a:t>Aim 2: Explore traditional supervised classification techniques and the evaluation metrics for error analysis. </a:t>
            </a:r>
          </a:p>
          <a:p>
            <a:r>
              <a:rPr lang="en-US" sz="1400" dirty="0"/>
              <a:t>Aim 3: Introduce open-source toolboxes and packages that can be applied to mining/energy data.</a:t>
            </a:r>
          </a:p>
        </p:txBody>
      </p:sp>
      <p:sp>
        <p:nvSpPr>
          <p:cNvPr id="3" name="Text Placeholder 2"/>
          <p:cNvSpPr>
            <a:spLocks noGrp="1"/>
          </p:cNvSpPr>
          <p:nvPr>
            <p:ph type="body" sz="quarter" idx="12"/>
          </p:nvPr>
        </p:nvSpPr>
        <p:spPr>
          <a:xfrm>
            <a:off x="5191179" y="228852"/>
            <a:ext cx="1838324" cy="530225"/>
          </a:xfrm>
        </p:spPr>
        <p:txBody>
          <a:bodyPr/>
          <a:lstStyle/>
          <a:p>
            <a:r>
              <a:rPr lang="en-US" dirty="0"/>
              <a:t>8</a:t>
            </a:r>
          </a:p>
        </p:txBody>
      </p:sp>
      <p:sp>
        <p:nvSpPr>
          <p:cNvPr id="4" name="Text Placeholder 3"/>
          <p:cNvSpPr>
            <a:spLocks noGrp="1"/>
          </p:cNvSpPr>
          <p:nvPr>
            <p:ph type="body" sz="quarter" idx="13"/>
          </p:nvPr>
        </p:nvSpPr>
        <p:spPr>
          <a:xfrm>
            <a:off x="1605618" y="3517885"/>
            <a:ext cx="6950075" cy="1502668"/>
          </a:xfrm>
        </p:spPr>
        <p:txBody>
          <a:bodyPr>
            <a:normAutofit fontScale="85000" lnSpcReduction="20000"/>
          </a:bodyPr>
          <a:lstStyle/>
          <a:p>
            <a:r>
              <a:rPr lang="en-US" dirty="0"/>
              <a:t>Understand the key steps to develop a machine learning investigation from data. </a:t>
            </a:r>
          </a:p>
          <a:p>
            <a:r>
              <a:rPr lang="en-US" dirty="0"/>
              <a:t>Understand how to evaluate, validate and prevent problems such as overfitting and underfitting. </a:t>
            </a:r>
          </a:p>
          <a:p>
            <a:r>
              <a:rPr lang="en-US" dirty="0"/>
              <a:t>Understand which techniques are best suited for a classification problem and how to design the learning model. </a:t>
            </a:r>
          </a:p>
          <a:p>
            <a:r>
              <a:rPr lang="en-US" dirty="0"/>
              <a:t>Understand the advantages and disadvantages for the techniques to select the correct type of model given available data.</a:t>
            </a:r>
          </a:p>
          <a:p>
            <a:endParaRPr lang="en-US" dirty="0"/>
          </a:p>
        </p:txBody>
      </p:sp>
      <p:pic>
        <p:nvPicPr>
          <p:cNvPr id="7" name="Picture 6"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61" y="45827"/>
            <a:ext cx="874059" cy="874059"/>
          </a:xfrm>
          <a:prstGeom prst="rect">
            <a:avLst/>
          </a:prstGeom>
        </p:spPr>
      </p:pic>
    </p:spTree>
    <p:extLst>
      <p:ext uri="{BB962C8B-B14F-4D97-AF65-F5344CB8AC3E}">
        <p14:creationId xmlns:p14="http://schemas.microsoft.com/office/powerpoint/2010/main" val="2415263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226694" y="1674267"/>
            <a:ext cx="6950075" cy="1209609"/>
          </a:xfrm>
        </p:spPr>
        <p:txBody>
          <a:bodyPr>
            <a:normAutofit/>
          </a:bodyPr>
          <a:lstStyle/>
          <a:p>
            <a:r>
              <a:rPr lang="en-US" sz="1600" dirty="0"/>
              <a:t>Works well for complex datasets.</a:t>
            </a:r>
          </a:p>
          <a:p>
            <a:r>
              <a:rPr lang="en-US" sz="1600" dirty="0"/>
              <a:t>Require very little data preparation (even scaling is not necessary).</a:t>
            </a:r>
          </a:p>
          <a:p>
            <a:r>
              <a:rPr lang="en-US" sz="1600" dirty="0"/>
              <a:t>Example of a white box approach: decisions are intuitive.</a:t>
            </a:r>
          </a:p>
          <a:p>
            <a:endParaRPr lang="en-US" sz="1600" dirty="0"/>
          </a:p>
          <a:p>
            <a:endParaRPr lang="en-US" sz="1600" dirty="0"/>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Decision Trees</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226694" y="1303765"/>
            <a:ext cx="6950075" cy="370503"/>
          </a:xfrm>
        </p:spPr>
        <p:txBody>
          <a:bodyPr/>
          <a:lstStyle/>
          <a:p>
            <a:r>
              <a:rPr lang="en-US" sz="1600" dirty="0"/>
              <a:t>Pros: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7" name="Text Placeholder 3">
            <a:extLst>
              <a:ext uri="{FF2B5EF4-FFF2-40B4-BE49-F238E27FC236}">
                <a16:creationId xmlns="" xmlns:a16="http://schemas.microsoft.com/office/drawing/2014/main" id="{B3CF805F-B592-6C47-B1C5-57D7AEE47030}"/>
              </a:ext>
            </a:extLst>
          </p:cNvPr>
          <p:cNvSpPr txBox="1">
            <a:spLocks/>
          </p:cNvSpPr>
          <p:nvPr/>
        </p:nvSpPr>
        <p:spPr>
          <a:xfrm>
            <a:off x="226694" y="2686008"/>
            <a:ext cx="6950075"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sp>
        <p:nvSpPr>
          <p:cNvPr id="8" name="Text Placeholder 1">
            <a:extLst>
              <a:ext uri="{FF2B5EF4-FFF2-40B4-BE49-F238E27FC236}">
                <a16:creationId xmlns="" xmlns:a16="http://schemas.microsoft.com/office/drawing/2014/main" id="{43CCC9BD-EB16-8C42-8667-ADFE906A9167}"/>
              </a:ext>
            </a:extLst>
          </p:cNvPr>
          <p:cNvSpPr txBox="1">
            <a:spLocks/>
          </p:cNvSpPr>
          <p:nvPr/>
        </p:nvSpPr>
        <p:spPr>
          <a:xfrm>
            <a:off x="226694" y="3056511"/>
            <a:ext cx="8467140" cy="169770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Rely on a good tuning of restrictions (hyperparameters) to avoid overfitting – otherwise trees can just memorize the training data. </a:t>
            </a:r>
          </a:p>
          <a:p>
            <a:r>
              <a:rPr lang="en-US" sz="1600" dirty="0"/>
              <a:t>Sensitive to training set rotation. You can use PCA to get a better orientation of the training data.</a:t>
            </a:r>
          </a:p>
          <a:p>
            <a:r>
              <a:rPr lang="en-US" sz="1600" dirty="0"/>
              <a:t>Sensitive to small variations in the training set.</a:t>
            </a:r>
          </a:p>
          <a:p>
            <a:endParaRPr lang="en-US" sz="1600" dirty="0"/>
          </a:p>
          <a:p>
            <a:endParaRPr lang="en-US" sz="1600" dirty="0"/>
          </a:p>
          <a:p>
            <a:endParaRPr lang="en-US" sz="1600" dirty="0"/>
          </a:p>
        </p:txBody>
      </p:sp>
      <p:pic>
        <p:nvPicPr>
          <p:cNvPr id="9" name="Picture 8" descr="CORE-Skills-ICONS-5.png">
            <a:extLst>
              <a:ext uri="{FF2B5EF4-FFF2-40B4-BE49-F238E27FC236}">
                <a16:creationId xmlns="" xmlns:a16="http://schemas.microsoft.com/office/drawing/2014/main" id="{BAA69E52-08E6-204B-A1A1-0554DDFE2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071943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6F93901-CC82-9749-97AB-670468E64F5B}"/>
              </a:ext>
            </a:extLst>
          </p:cNvPr>
          <p:cNvSpPr>
            <a:spLocks noGrp="1"/>
          </p:cNvSpPr>
          <p:nvPr>
            <p:ph type="body" sz="quarter" idx="11"/>
          </p:nvPr>
        </p:nvSpPr>
        <p:spPr>
          <a:xfrm>
            <a:off x="508532" y="1165439"/>
            <a:ext cx="6950075" cy="447676"/>
          </a:xfrm>
        </p:spPr>
        <p:txBody>
          <a:bodyPr>
            <a:normAutofit/>
          </a:bodyPr>
          <a:lstStyle/>
          <a:p>
            <a:pPr marL="0" indent="0">
              <a:buNone/>
            </a:pPr>
            <a:r>
              <a:rPr lang="en-US" sz="1600" dirty="0"/>
              <a:t>Combine the predictions of many predictors to get a better final prediction.</a:t>
            </a:r>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Ensemble Learning</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0" y="1149020"/>
            <a:ext cx="8328999" cy="370503"/>
          </a:xfrm>
        </p:spPr>
        <p:txBody>
          <a:bodyPr/>
          <a:lstStyle/>
          <a:p>
            <a:r>
              <a:rPr lang="en-US" sz="1600" dirty="0"/>
              <a:t>Idea:</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9" name="Picture 8">
            <a:extLst>
              <a:ext uri="{FF2B5EF4-FFF2-40B4-BE49-F238E27FC236}">
                <a16:creationId xmlns="" xmlns:a16="http://schemas.microsoft.com/office/drawing/2014/main" id="{26F9EC30-5406-9E41-B9A9-8B3422AB9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275" y="2568189"/>
            <a:ext cx="5739228" cy="2378305"/>
          </a:xfrm>
          <a:prstGeom prst="rect">
            <a:avLst/>
          </a:prstGeom>
        </p:spPr>
      </p:pic>
      <p:sp>
        <p:nvSpPr>
          <p:cNvPr id="10" name="Left Brace 9">
            <a:extLst>
              <a:ext uri="{FF2B5EF4-FFF2-40B4-BE49-F238E27FC236}">
                <a16:creationId xmlns="" xmlns:a16="http://schemas.microsoft.com/office/drawing/2014/main" id="{F7E148FE-435B-1142-BD7B-328522F2B01D}"/>
              </a:ext>
            </a:extLst>
          </p:cNvPr>
          <p:cNvSpPr/>
          <p:nvPr/>
        </p:nvSpPr>
        <p:spPr>
          <a:xfrm rot="5400000">
            <a:off x="4110058" y="-126210"/>
            <a:ext cx="412196" cy="424545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 xmlns:a16="http://schemas.microsoft.com/office/drawing/2014/main" id="{B7894F43-2788-4F43-9ECF-9F09C2929B59}"/>
              </a:ext>
            </a:extLst>
          </p:cNvPr>
          <p:cNvCxnSpPr>
            <a:cxnSpLocks/>
          </p:cNvCxnSpPr>
          <p:nvPr/>
        </p:nvCxnSpPr>
        <p:spPr>
          <a:xfrm flipV="1">
            <a:off x="2416047" y="2361156"/>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 xmlns:a16="http://schemas.microsoft.com/office/drawing/2014/main" id="{C95D592A-2E08-B54C-BAA4-ADEEC5CD2728}"/>
              </a:ext>
            </a:extLst>
          </p:cNvPr>
          <p:cNvSpPr/>
          <p:nvPr/>
        </p:nvSpPr>
        <p:spPr>
          <a:xfrm>
            <a:off x="2282476" y="2069996"/>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27" name="Straight Arrow Connector 26">
            <a:extLst>
              <a:ext uri="{FF2B5EF4-FFF2-40B4-BE49-F238E27FC236}">
                <a16:creationId xmlns="" xmlns:a16="http://schemas.microsoft.com/office/drawing/2014/main" id="{03C3A5EB-3370-184B-ABBC-66C4740492C8}"/>
              </a:ext>
            </a:extLst>
          </p:cNvPr>
          <p:cNvCxnSpPr>
            <a:cxnSpLocks/>
          </p:cNvCxnSpPr>
          <p:nvPr/>
        </p:nvCxnSpPr>
        <p:spPr>
          <a:xfrm flipV="1">
            <a:off x="3679795" y="2362904"/>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 xmlns:a16="http://schemas.microsoft.com/office/drawing/2014/main" id="{EFA6D9E1-B939-6940-8518-A8462C407EAA}"/>
              </a:ext>
            </a:extLst>
          </p:cNvPr>
          <p:cNvSpPr/>
          <p:nvPr/>
        </p:nvSpPr>
        <p:spPr>
          <a:xfrm>
            <a:off x="3546224" y="207174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29" name="Straight Arrow Connector 28">
            <a:extLst>
              <a:ext uri="{FF2B5EF4-FFF2-40B4-BE49-F238E27FC236}">
                <a16:creationId xmlns="" xmlns:a16="http://schemas.microsoft.com/office/drawing/2014/main" id="{65A17472-E8C6-B24D-98DA-6D48D3C2325C}"/>
              </a:ext>
            </a:extLst>
          </p:cNvPr>
          <p:cNvCxnSpPr>
            <a:cxnSpLocks/>
          </p:cNvCxnSpPr>
          <p:nvPr/>
        </p:nvCxnSpPr>
        <p:spPr>
          <a:xfrm flipV="1">
            <a:off x="4961416" y="2376518"/>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 xmlns:a16="http://schemas.microsoft.com/office/drawing/2014/main" id="{EF58A7D8-8907-2042-8C3F-003EE183F0D8}"/>
              </a:ext>
            </a:extLst>
          </p:cNvPr>
          <p:cNvSpPr/>
          <p:nvPr/>
        </p:nvSpPr>
        <p:spPr>
          <a:xfrm>
            <a:off x="4827845" y="2085358"/>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1" name="Straight Arrow Connector 30">
            <a:extLst>
              <a:ext uri="{FF2B5EF4-FFF2-40B4-BE49-F238E27FC236}">
                <a16:creationId xmlns="" xmlns:a16="http://schemas.microsoft.com/office/drawing/2014/main" id="{15B7EFC1-1F70-6E41-BA02-C209311C012A}"/>
              </a:ext>
            </a:extLst>
          </p:cNvPr>
          <p:cNvCxnSpPr>
            <a:cxnSpLocks/>
          </p:cNvCxnSpPr>
          <p:nvPr/>
        </p:nvCxnSpPr>
        <p:spPr>
          <a:xfrm flipV="1">
            <a:off x="6225164" y="2405873"/>
            <a:ext cx="0" cy="1623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 xmlns:a16="http://schemas.microsoft.com/office/drawing/2014/main" id="{DCF03627-4999-7F42-82DF-CBD241613497}"/>
              </a:ext>
            </a:extLst>
          </p:cNvPr>
          <p:cNvSpPr/>
          <p:nvPr/>
        </p:nvSpPr>
        <p:spPr>
          <a:xfrm>
            <a:off x="6091593" y="2114713"/>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3" name="Oval 32">
            <a:extLst>
              <a:ext uri="{FF2B5EF4-FFF2-40B4-BE49-F238E27FC236}">
                <a16:creationId xmlns="" xmlns:a16="http://schemas.microsoft.com/office/drawing/2014/main" id="{8F5F6BF3-D8B7-E241-B320-9D27CBD11F58}"/>
              </a:ext>
            </a:extLst>
          </p:cNvPr>
          <p:cNvSpPr/>
          <p:nvPr/>
        </p:nvSpPr>
        <p:spPr>
          <a:xfrm>
            <a:off x="4182585" y="1496654"/>
            <a:ext cx="267141" cy="2464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pic>
        <p:nvPicPr>
          <p:cNvPr id="36" name="Picture 35" descr="CORE-Skills-ICONS-5.png">
            <a:extLst>
              <a:ext uri="{FF2B5EF4-FFF2-40B4-BE49-F238E27FC236}">
                <a16:creationId xmlns="" xmlns:a16="http://schemas.microsoft.com/office/drawing/2014/main" id="{1676F035-5038-6341-9834-E1616E1CC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628053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Ensemble Learning (Cont.)</a:t>
            </a:r>
          </a:p>
        </p:txBody>
      </p:sp>
      <p:sp>
        <p:nvSpPr>
          <p:cNvPr id="4" name="Text Placeholder 3">
            <a:extLst>
              <a:ext uri="{FF2B5EF4-FFF2-40B4-BE49-F238E27FC236}">
                <a16:creationId xmlns="" xmlns:a16="http://schemas.microsoft.com/office/drawing/2014/main" id="{5DF23303-F0A7-1942-A5B7-BEC830FC78FC}"/>
              </a:ext>
            </a:extLst>
          </p:cNvPr>
          <p:cNvSpPr>
            <a:spLocks noGrp="1"/>
          </p:cNvSpPr>
          <p:nvPr>
            <p:ph type="body" sz="quarter" idx="12"/>
          </p:nvPr>
        </p:nvSpPr>
        <p:spPr>
          <a:xfrm>
            <a:off x="-1" y="1835326"/>
            <a:ext cx="4108081" cy="370503"/>
          </a:xfrm>
        </p:spPr>
        <p:txBody>
          <a:bodyPr/>
          <a:lstStyle/>
          <a:p>
            <a:r>
              <a:rPr lang="en-US" sz="1600" dirty="0"/>
              <a:t>Bagging </a:t>
            </a:r>
            <a:r>
              <a:rPr lang="en-US" sz="1600" b="0" dirty="0"/>
              <a:t>(Bootstrap aggregating) </a:t>
            </a:r>
            <a:r>
              <a:rPr lang="en-US" sz="1600" dirty="0"/>
              <a:t>and pasting:</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 xmlns:a16="http://schemas.microsoft.com/office/drawing/2014/main" id="{3025C72A-0A18-684E-98A8-B6DF421CD252}"/>
              </a:ext>
            </a:extLst>
          </p:cNvPr>
          <p:cNvSpPr>
            <a:spLocks noGrp="1"/>
          </p:cNvSpPr>
          <p:nvPr>
            <p:ph type="body" sz="quarter" idx="11"/>
          </p:nvPr>
        </p:nvSpPr>
        <p:spPr>
          <a:xfrm>
            <a:off x="0" y="2148693"/>
            <a:ext cx="4043362" cy="1794657"/>
          </a:xfrm>
        </p:spPr>
        <p:txBody>
          <a:bodyPr/>
          <a:lstStyle/>
          <a:p>
            <a:r>
              <a:rPr lang="en-US" sz="1600" dirty="0"/>
              <a:t>Train the models on different random subsets of the training set.</a:t>
            </a:r>
          </a:p>
          <a:p>
            <a:r>
              <a:rPr lang="en-US" sz="1600" dirty="0"/>
              <a:t>Individual predictors have high bias, but in overall aggregation produces </a:t>
            </a:r>
            <a:r>
              <a:rPr lang="en-US" sz="1600" u="sng" dirty="0"/>
              <a:t>similar bias </a:t>
            </a:r>
            <a:r>
              <a:rPr lang="en-US" sz="1600" dirty="0"/>
              <a:t>and </a:t>
            </a:r>
            <a:r>
              <a:rPr lang="en-US" sz="1600" u="sng" dirty="0"/>
              <a:t>lower variance </a:t>
            </a:r>
            <a:r>
              <a:rPr lang="en-US" sz="1600" dirty="0"/>
              <a:t>when compared to training one predictor.</a:t>
            </a:r>
          </a:p>
          <a:p>
            <a:endParaRPr lang="en-US" dirty="0"/>
          </a:p>
          <a:p>
            <a:endParaRPr lang="en-US" dirty="0"/>
          </a:p>
        </p:txBody>
      </p:sp>
      <p:pic>
        <p:nvPicPr>
          <p:cNvPr id="20" name="Picture 19">
            <a:extLst>
              <a:ext uri="{FF2B5EF4-FFF2-40B4-BE49-F238E27FC236}">
                <a16:creationId xmlns="" xmlns:a16="http://schemas.microsoft.com/office/drawing/2014/main" id="{14D4D2C9-3BF9-8D43-BF60-83B34DC00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081" y="1694163"/>
            <a:ext cx="4890319" cy="2689429"/>
          </a:xfrm>
          <a:prstGeom prst="rect">
            <a:avLst/>
          </a:prstGeom>
        </p:spPr>
      </p:pic>
      <p:pic>
        <p:nvPicPr>
          <p:cNvPr id="21" name="Picture 20" descr="CORE-Skills-ICONS-5.png">
            <a:extLst>
              <a:ext uri="{FF2B5EF4-FFF2-40B4-BE49-F238E27FC236}">
                <a16:creationId xmlns="" xmlns:a16="http://schemas.microsoft.com/office/drawing/2014/main" id="{2EC2596F-9217-754B-B2EC-F47C66E5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99705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Ensemble Learning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7" name="Text Placeholder 6">
            <a:extLst>
              <a:ext uri="{FF2B5EF4-FFF2-40B4-BE49-F238E27FC236}">
                <a16:creationId xmlns="" xmlns:a16="http://schemas.microsoft.com/office/drawing/2014/main" id="{3025C72A-0A18-684E-98A8-B6DF421CD252}"/>
              </a:ext>
            </a:extLst>
          </p:cNvPr>
          <p:cNvSpPr>
            <a:spLocks noGrp="1"/>
          </p:cNvSpPr>
          <p:nvPr>
            <p:ph type="body" sz="quarter" idx="11"/>
          </p:nvPr>
        </p:nvSpPr>
        <p:spPr>
          <a:xfrm>
            <a:off x="82346" y="1175515"/>
            <a:ext cx="8998400" cy="447675"/>
          </a:xfrm>
        </p:spPr>
        <p:txBody>
          <a:bodyPr/>
          <a:lstStyle/>
          <a:p>
            <a:pPr marL="0" indent="0">
              <a:buNone/>
            </a:pPr>
            <a:r>
              <a:rPr lang="en-US" sz="1600" dirty="0"/>
              <a:t>The ensemble’s prediction tends to generalize better than a single predictor. </a:t>
            </a:r>
          </a:p>
          <a:p>
            <a:pPr marL="0" indent="0">
              <a:buNone/>
            </a:pPr>
            <a:endParaRPr lang="en-US" dirty="0"/>
          </a:p>
          <a:p>
            <a:pPr marL="0" indent="0">
              <a:buNone/>
            </a:pPr>
            <a:endParaRPr lang="en-US" dirty="0"/>
          </a:p>
        </p:txBody>
      </p:sp>
      <p:sp>
        <p:nvSpPr>
          <p:cNvPr id="10" name="Text Placeholder 6">
            <a:extLst>
              <a:ext uri="{FF2B5EF4-FFF2-40B4-BE49-F238E27FC236}">
                <a16:creationId xmlns="" xmlns:a16="http://schemas.microsoft.com/office/drawing/2014/main" id="{62FD9867-94BB-0341-BF52-EF73F9410D51}"/>
              </a:ext>
            </a:extLst>
          </p:cNvPr>
          <p:cNvSpPr txBox="1">
            <a:spLocks/>
          </p:cNvSpPr>
          <p:nvPr/>
        </p:nvSpPr>
        <p:spPr>
          <a:xfrm>
            <a:off x="82346" y="3963607"/>
            <a:ext cx="9144000" cy="665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Bagging introduces more diversity: slightly higher bias but lower variance.</a:t>
            </a:r>
          </a:p>
          <a:p>
            <a:r>
              <a:rPr lang="en-US" sz="1600" dirty="0"/>
              <a:t>Bagging tends to produce better results.</a:t>
            </a:r>
          </a:p>
          <a:p>
            <a:endParaRPr lang="en-US" dirty="0"/>
          </a:p>
          <a:p>
            <a:endParaRPr lang="en-US" dirty="0"/>
          </a:p>
          <a:p>
            <a:endParaRPr lang="en-US" dirty="0"/>
          </a:p>
        </p:txBody>
      </p:sp>
      <p:sp>
        <p:nvSpPr>
          <p:cNvPr id="11" name="Text Placeholder 3">
            <a:extLst>
              <a:ext uri="{FF2B5EF4-FFF2-40B4-BE49-F238E27FC236}">
                <a16:creationId xmlns="" xmlns:a16="http://schemas.microsoft.com/office/drawing/2014/main" id="{E341AFAF-CA16-4344-A7F3-4ED7D5BC9595}"/>
              </a:ext>
            </a:extLst>
          </p:cNvPr>
          <p:cNvSpPr>
            <a:spLocks noGrp="1"/>
          </p:cNvSpPr>
          <p:nvPr>
            <p:ph type="body" sz="quarter" idx="12"/>
          </p:nvPr>
        </p:nvSpPr>
        <p:spPr>
          <a:xfrm>
            <a:off x="77559" y="3659922"/>
            <a:ext cx="4108081" cy="370503"/>
          </a:xfrm>
        </p:spPr>
        <p:txBody>
          <a:bodyPr/>
          <a:lstStyle/>
          <a:p>
            <a:r>
              <a:rPr lang="en-US" sz="1600" dirty="0"/>
              <a:t>Bagging or pasting?</a:t>
            </a:r>
          </a:p>
        </p:txBody>
      </p:sp>
      <p:pic>
        <p:nvPicPr>
          <p:cNvPr id="12" name="Picture 11">
            <a:extLst>
              <a:ext uri="{FF2B5EF4-FFF2-40B4-BE49-F238E27FC236}">
                <a16:creationId xmlns="" xmlns:a16="http://schemas.microsoft.com/office/drawing/2014/main" id="{EDE0AAC9-A8B9-0844-8B85-B2E1891D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54" y="1545750"/>
            <a:ext cx="5973337" cy="2052000"/>
          </a:xfrm>
          <a:prstGeom prst="rect">
            <a:avLst/>
          </a:prstGeom>
        </p:spPr>
      </p:pic>
      <p:sp>
        <p:nvSpPr>
          <p:cNvPr id="13" name="Text Placeholder 6">
            <a:extLst>
              <a:ext uri="{FF2B5EF4-FFF2-40B4-BE49-F238E27FC236}">
                <a16:creationId xmlns="" xmlns:a16="http://schemas.microsoft.com/office/drawing/2014/main" id="{9B4864B7-C669-364B-B7CC-041108617303}"/>
              </a:ext>
            </a:extLst>
          </p:cNvPr>
          <p:cNvSpPr txBox="1">
            <a:spLocks/>
          </p:cNvSpPr>
          <p:nvPr/>
        </p:nvSpPr>
        <p:spPr>
          <a:xfrm>
            <a:off x="1759652" y="4612966"/>
            <a:ext cx="6397421" cy="32817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Boosting (AdaBoost, Gradient Boosting), Stacking.</a:t>
            </a:r>
            <a:endParaRPr lang="en-US" dirty="0"/>
          </a:p>
          <a:p>
            <a:endParaRPr lang="en-US" dirty="0"/>
          </a:p>
        </p:txBody>
      </p:sp>
      <p:sp>
        <p:nvSpPr>
          <p:cNvPr id="14" name="Text Placeholder 3">
            <a:extLst>
              <a:ext uri="{FF2B5EF4-FFF2-40B4-BE49-F238E27FC236}">
                <a16:creationId xmlns="" xmlns:a16="http://schemas.microsoft.com/office/drawing/2014/main" id="{43D5045E-F58B-CD45-B2FB-A72324BB1E2C}"/>
              </a:ext>
            </a:extLst>
          </p:cNvPr>
          <p:cNvSpPr txBox="1">
            <a:spLocks/>
          </p:cNvSpPr>
          <p:nvPr/>
        </p:nvSpPr>
        <p:spPr>
          <a:xfrm>
            <a:off x="77559" y="4598678"/>
            <a:ext cx="1822680"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Other approaches:</a:t>
            </a:r>
          </a:p>
        </p:txBody>
      </p:sp>
      <p:pic>
        <p:nvPicPr>
          <p:cNvPr id="15" name="Picture 14" descr="CORE-Skills-ICONS-5.png">
            <a:extLst>
              <a:ext uri="{FF2B5EF4-FFF2-40B4-BE49-F238E27FC236}">
                <a16:creationId xmlns="" xmlns:a16="http://schemas.microsoft.com/office/drawing/2014/main" id="{C74871B1-641F-0143-A2EC-68B73A3FE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196711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Random Forest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7.</a:t>
            </a:r>
          </a:p>
          <a:p>
            <a:endParaRPr lang="en-US" sz="900" dirty="0"/>
          </a:p>
          <a:p>
            <a:endParaRPr lang="en-US" sz="900" dirty="0"/>
          </a:p>
        </p:txBody>
      </p:sp>
      <p:sp>
        <p:nvSpPr>
          <p:cNvPr id="10" name="Text Placeholder 6">
            <a:extLst>
              <a:ext uri="{FF2B5EF4-FFF2-40B4-BE49-F238E27FC236}">
                <a16:creationId xmlns="" xmlns:a16="http://schemas.microsoft.com/office/drawing/2014/main" id="{62FD9867-94BB-0341-BF52-EF73F9410D51}"/>
              </a:ext>
            </a:extLst>
          </p:cNvPr>
          <p:cNvSpPr txBox="1">
            <a:spLocks/>
          </p:cNvSpPr>
          <p:nvPr/>
        </p:nvSpPr>
        <p:spPr>
          <a:xfrm>
            <a:off x="0" y="1631887"/>
            <a:ext cx="4729163" cy="22893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commonly trained with the bagging method.</a:t>
            </a:r>
          </a:p>
          <a:p>
            <a:r>
              <a:rPr lang="en-US" sz="1600" dirty="0"/>
              <a:t>Searches for the most informative feature in a (random) subset of the training set.</a:t>
            </a:r>
          </a:p>
          <a:p>
            <a:r>
              <a:rPr lang="en-US" sz="1600" dirty="0"/>
              <a:t>Tree diversity </a:t>
            </a:r>
            <a:r>
              <a:rPr lang="en-US" sz="1600" dirty="0" err="1"/>
              <a:t>flavours</a:t>
            </a:r>
            <a:r>
              <a:rPr lang="en-US" sz="1600" dirty="0"/>
              <a:t> higher bias for a lower variance. </a:t>
            </a:r>
          </a:p>
          <a:p>
            <a:endParaRPr lang="en-US" dirty="0"/>
          </a:p>
          <a:p>
            <a:endParaRPr lang="en-US" dirty="0"/>
          </a:p>
          <a:p>
            <a:endParaRPr lang="en-US" dirty="0"/>
          </a:p>
          <a:p>
            <a:endParaRPr lang="en-US" dirty="0"/>
          </a:p>
        </p:txBody>
      </p:sp>
      <p:sp>
        <p:nvSpPr>
          <p:cNvPr id="11" name="Text Placeholder 3">
            <a:extLst>
              <a:ext uri="{FF2B5EF4-FFF2-40B4-BE49-F238E27FC236}">
                <a16:creationId xmlns="" xmlns:a16="http://schemas.microsoft.com/office/drawing/2014/main" id="{E341AFAF-CA16-4344-A7F3-4ED7D5BC9595}"/>
              </a:ext>
            </a:extLst>
          </p:cNvPr>
          <p:cNvSpPr>
            <a:spLocks noGrp="1"/>
          </p:cNvSpPr>
          <p:nvPr>
            <p:ph type="body" sz="quarter" idx="12"/>
          </p:nvPr>
        </p:nvSpPr>
        <p:spPr>
          <a:xfrm>
            <a:off x="77559" y="1278102"/>
            <a:ext cx="4108081" cy="370503"/>
          </a:xfrm>
        </p:spPr>
        <p:txBody>
          <a:bodyPr/>
          <a:lstStyle/>
          <a:p>
            <a:r>
              <a:rPr lang="en-US" sz="1600" dirty="0"/>
              <a:t>An ensemble of Decision Trees:</a:t>
            </a:r>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77559" y="3456263"/>
            <a:ext cx="4729163"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Most important features are likely to be near the root.</a:t>
            </a:r>
          </a:p>
          <a:p>
            <a:r>
              <a:rPr lang="en-US" sz="1600" dirty="0"/>
              <a:t>Average depth at which a specific feature appears across all trees.</a:t>
            </a:r>
          </a:p>
          <a:p>
            <a:r>
              <a:rPr lang="en-US" sz="1600" dirty="0" err="1">
                <a:latin typeface="Courier New" panose="02070309020205020404" pitchFamily="49" charset="0"/>
                <a:cs typeface="Courier New" panose="02070309020205020404" pitchFamily="49" charset="0"/>
              </a:rPr>
              <a:t>Feature_importance_variable</a:t>
            </a:r>
            <a:r>
              <a:rPr lang="en-US" sz="1600" dirty="0">
                <a:latin typeface="Courier New" panose="02070309020205020404" pitchFamily="49" charset="0"/>
                <a:cs typeface="Courier New" panose="02070309020205020404" pitchFamily="49" charset="0"/>
              </a:rPr>
              <a:t>.</a:t>
            </a: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155118" y="310247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Feature Importance</a:t>
            </a:r>
          </a:p>
        </p:txBody>
      </p:sp>
      <p:pic>
        <p:nvPicPr>
          <p:cNvPr id="17" name="Picture 16">
            <a:extLst>
              <a:ext uri="{FF2B5EF4-FFF2-40B4-BE49-F238E27FC236}">
                <a16:creationId xmlns="" xmlns:a16="http://schemas.microsoft.com/office/drawing/2014/main" id="{1F8EF507-2CED-C242-B3D2-52E71DCD0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080" y="1008751"/>
            <a:ext cx="4319666" cy="3896443"/>
          </a:xfrm>
          <a:prstGeom prst="rect">
            <a:avLst/>
          </a:prstGeom>
        </p:spPr>
      </p:pic>
      <p:pic>
        <p:nvPicPr>
          <p:cNvPr id="18" name="Picture 17" descr="CORE-Skills-ICONS-5.png">
            <a:extLst>
              <a:ext uri="{FF2B5EF4-FFF2-40B4-BE49-F238E27FC236}">
                <a16:creationId xmlns="" xmlns:a16="http://schemas.microsoft.com/office/drawing/2014/main" id="{018558BD-5CCD-FD4A-B6A3-24D03784E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006688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Random Forest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0" name="Text Placeholder 6">
            <a:extLst>
              <a:ext uri="{FF2B5EF4-FFF2-40B4-BE49-F238E27FC236}">
                <a16:creationId xmlns="" xmlns:a16="http://schemas.microsoft.com/office/drawing/2014/main" id="{62FD9867-94BB-0341-BF52-EF73F9410D51}"/>
              </a:ext>
            </a:extLst>
          </p:cNvPr>
          <p:cNvSpPr txBox="1">
            <a:spLocks/>
          </p:cNvSpPr>
          <p:nvPr/>
        </p:nvSpPr>
        <p:spPr>
          <a:xfrm>
            <a:off x="386360" y="1674837"/>
            <a:ext cx="9066441" cy="13399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Among the most powerful ML algorithms.</a:t>
            </a:r>
          </a:p>
          <a:p>
            <a:r>
              <a:rPr lang="en-US" sz="1800" dirty="0"/>
              <a:t>Learn nonlinearities in the training set structure.</a:t>
            </a:r>
          </a:p>
          <a:p>
            <a:r>
              <a:rPr lang="en-US" sz="1800" dirty="0"/>
              <a:t>Robust to outliers.</a:t>
            </a:r>
          </a:p>
          <a:p>
            <a:endParaRPr lang="en-US" sz="1600" dirty="0"/>
          </a:p>
          <a:p>
            <a:endParaRPr lang="en-US" sz="1600" dirty="0"/>
          </a:p>
          <a:p>
            <a:endParaRPr lang="en-US" sz="1600" dirty="0"/>
          </a:p>
          <a:p>
            <a:endParaRPr lang="en-US" sz="1600" dirty="0"/>
          </a:p>
          <a:p>
            <a:endParaRPr lang="en-US" sz="1600" dirty="0"/>
          </a:p>
        </p:txBody>
      </p:sp>
      <p:sp>
        <p:nvSpPr>
          <p:cNvPr id="11" name="Text Placeholder 3">
            <a:extLst>
              <a:ext uri="{FF2B5EF4-FFF2-40B4-BE49-F238E27FC236}">
                <a16:creationId xmlns="" xmlns:a16="http://schemas.microsoft.com/office/drawing/2014/main" id="{E341AFAF-CA16-4344-A7F3-4ED7D5BC9595}"/>
              </a:ext>
            </a:extLst>
          </p:cNvPr>
          <p:cNvSpPr>
            <a:spLocks noGrp="1"/>
          </p:cNvSpPr>
          <p:nvPr>
            <p:ph type="body" sz="quarter" idx="12"/>
          </p:nvPr>
        </p:nvSpPr>
        <p:spPr>
          <a:xfrm>
            <a:off x="386360" y="1321052"/>
            <a:ext cx="4108081" cy="370503"/>
          </a:xfrm>
        </p:spPr>
        <p:txBody>
          <a:bodyPr/>
          <a:lstStyle/>
          <a:p>
            <a:r>
              <a:rPr lang="en-US" sz="1800" dirty="0"/>
              <a:t>Pros:</a:t>
            </a:r>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386360" y="3183283"/>
            <a:ext cx="8408619" cy="14489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In each node, the training algorithm compares all features in all samples. It can be slow for larger datasets.</a:t>
            </a:r>
          </a:p>
          <a:p>
            <a:r>
              <a:rPr lang="en-US" sz="1800" dirty="0"/>
              <a:t>Attention to the regularization hyperparameters.</a:t>
            </a:r>
          </a:p>
          <a:p>
            <a:r>
              <a:rPr lang="en-US" sz="1800" dirty="0"/>
              <a:t>Ensemble makes prediction less intuitive.</a:t>
            </a:r>
          </a:p>
          <a:p>
            <a:endParaRPr lang="en-US" sz="1800" dirty="0"/>
          </a:p>
          <a:p>
            <a:endParaRPr lang="en-US" sz="1600" dirty="0"/>
          </a:p>
          <a:p>
            <a:endParaRPr lang="en-US" sz="1600" dirty="0"/>
          </a:p>
          <a:p>
            <a:endParaRPr lang="en-US" sz="1600" dirty="0"/>
          </a:p>
          <a:p>
            <a:endParaRPr lang="en-US" sz="1600"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86360" y="2829498"/>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Cons:</a:t>
            </a:r>
          </a:p>
        </p:txBody>
      </p:sp>
      <p:pic>
        <p:nvPicPr>
          <p:cNvPr id="14" name="Picture 13" descr="CORE-Skills-ICONS-5.png">
            <a:extLst>
              <a:ext uri="{FF2B5EF4-FFF2-40B4-BE49-F238E27FC236}">
                <a16:creationId xmlns="" xmlns:a16="http://schemas.microsoft.com/office/drawing/2014/main" id="{F6ED286D-D301-454D-9C4A-AD6562813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446781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Random Forest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35" name="Text Placeholder 4">
            <a:extLst>
              <a:ext uri="{FF2B5EF4-FFF2-40B4-BE49-F238E27FC236}">
                <a16:creationId xmlns="" xmlns:a16="http://schemas.microsoft.com/office/drawing/2014/main" id="{4312CDE9-C006-9042-9E74-EC06A2EC9371}"/>
              </a:ext>
            </a:extLst>
          </p:cNvPr>
          <p:cNvSpPr txBox="1">
            <a:spLocks/>
          </p:cNvSpPr>
          <p:nvPr/>
        </p:nvSpPr>
        <p:spPr>
          <a:xfrm>
            <a:off x="2014539" y="4814887"/>
            <a:ext cx="7066208" cy="350271"/>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Harvey, A. S., and G. Fotopoulos. "GEOLOGICAL MAPPING USING MACHINE LEARNING ALGORITHMS." International Archives of the Photogrammetry, Remote Sensing &amp; Spatial Information Sciences 41 (2016).</a:t>
            </a:r>
          </a:p>
          <a:p>
            <a:endParaRPr lang="en-US" sz="900" dirty="0"/>
          </a:p>
          <a:p>
            <a:endParaRPr lang="en-US" sz="900" dirty="0"/>
          </a:p>
          <a:p>
            <a:endParaRPr lang="en-US" sz="900" dirty="0"/>
          </a:p>
        </p:txBody>
      </p:sp>
      <p:sp>
        <p:nvSpPr>
          <p:cNvPr id="10" name="Text Placeholder 6">
            <a:extLst>
              <a:ext uri="{FF2B5EF4-FFF2-40B4-BE49-F238E27FC236}">
                <a16:creationId xmlns="" xmlns:a16="http://schemas.microsoft.com/office/drawing/2014/main" id="{62FD9867-94BB-0341-BF52-EF73F9410D51}"/>
              </a:ext>
            </a:extLst>
          </p:cNvPr>
          <p:cNvSpPr txBox="1">
            <a:spLocks/>
          </p:cNvSpPr>
          <p:nvPr/>
        </p:nvSpPr>
        <p:spPr>
          <a:xfrm>
            <a:off x="0" y="1166872"/>
            <a:ext cx="9066441" cy="63335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Promise technique when there are many discontinuities in the data structure (orthogonal features) – features showing almost no linear dependencies. </a:t>
            </a:r>
          </a:p>
          <a:p>
            <a:endParaRPr lang="en-US" dirty="0"/>
          </a:p>
          <a:p>
            <a:endParaRPr lang="en-US" dirty="0"/>
          </a:p>
          <a:p>
            <a:endParaRPr lang="en-US" dirty="0"/>
          </a:p>
        </p:txBody>
      </p:sp>
      <p:pic>
        <p:nvPicPr>
          <p:cNvPr id="12" name="Picture 11">
            <a:extLst>
              <a:ext uri="{FF2B5EF4-FFF2-40B4-BE49-F238E27FC236}">
                <a16:creationId xmlns="" xmlns:a16="http://schemas.microsoft.com/office/drawing/2014/main" id="{3FB25054-24FE-D342-93C2-E611BFBE1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95" y="1800225"/>
            <a:ext cx="6115050" cy="2780556"/>
          </a:xfrm>
          <a:prstGeom prst="rect">
            <a:avLst/>
          </a:prstGeom>
        </p:spPr>
      </p:pic>
      <p:sp>
        <p:nvSpPr>
          <p:cNvPr id="13" name="Text Placeholder 6">
            <a:extLst>
              <a:ext uri="{FF2B5EF4-FFF2-40B4-BE49-F238E27FC236}">
                <a16:creationId xmlns="" xmlns:a16="http://schemas.microsoft.com/office/drawing/2014/main" id="{021A6CE7-0A0A-634D-9D30-B50546F2F95D}"/>
              </a:ext>
            </a:extLst>
          </p:cNvPr>
          <p:cNvSpPr txBox="1">
            <a:spLocks/>
          </p:cNvSpPr>
          <p:nvPr/>
        </p:nvSpPr>
        <p:spPr>
          <a:xfrm>
            <a:off x="2965696" y="4510148"/>
            <a:ext cx="3363667" cy="41670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Identification of geological </a:t>
            </a:r>
            <a:r>
              <a:rPr lang="en-US" sz="1600" dirty="0" err="1"/>
              <a:t>rocktypes</a:t>
            </a:r>
            <a:endParaRPr lang="en-US" dirty="0"/>
          </a:p>
          <a:p>
            <a:endParaRPr lang="en-US" dirty="0"/>
          </a:p>
          <a:p>
            <a:endParaRPr lang="en-US" dirty="0"/>
          </a:p>
        </p:txBody>
      </p:sp>
      <p:pic>
        <p:nvPicPr>
          <p:cNvPr id="14" name="Picture 13" descr="CORE-Skills-ICONS-5.png">
            <a:extLst>
              <a:ext uri="{FF2B5EF4-FFF2-40B4-BE49-F238E27FC236}">
                <a16:creationId xmlns="" xmlns:a16="http://schemas.microsoft.com/office/drawing/2014/main" id="{D0FD87A6-CFE6-D243-A5D0-166F026EE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68725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a:t>
            </a:r>
            <a:r>
              <a:rPr lang="en-US" dirty="0" smtClean="0"/>
              <a:t>SVMs)</a:t>
            </a:r>
            <a:endParaRPr lang="en-US" dirty="0"/>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0991" y="1624255"/>
            <a:ext cx="4400550" cy="6192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Classification and regression.</a:t>
            </a:r>
            <a:endParaRPr lang="en-US" sz="1600" dirty="0">
              <a:latin typeface="Courier New" panose="02070309020205020404" pitchFamily="49" charset="0"/>
              <a:cs typeface="Courier New" panose="02070309020205020404" pitchFamily="49" charset="0"/>
            </a:endParaRPr>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56567" y="128363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Used for:</a:t>
            </a:r>
          </a:p>
        </p:txBody>
      </p:sp>
      <p:sp>
        <p:nvSpPr>
          <p:cNvPr id="8" name="Text Placeholder 6">
            <a:extLst>
              <a:ext uri="{FF2B5EF4-FFF2-40B4-BE49-F238E27FC236}">
                <a16:creationId xmlns="" xmlns:a16="http://schemas.microsoft.com/office/drawing/2014/main" id="{84CD2C65-DDFC-1247-B985-04E45D945DFD}"/>
              </a:ext>
            </a:extLst>
          </p:cNvPr>
          <p:cNvSpPr txBox="1">
            <a:spLocks/>
          </p:cNvSpPr>
          <p:nvPr/>
        </p:nvSpPr>
        <p:spPr>
          <a:xfrm>
            <a:off x="-20993" y="2676588"/>
            <a:ext cx="5282451" cy="6928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It maximizes the distance to the nearest points relative to both classes.</a:t>
            </a:r>
          </a:p>
          <a:p>
            <a:endParaRPr lang="en-US" sz="1600" dirty="0"/>
          </a:p>
          <a:p>
            <a:endParaRPr lang="en-US" sz="1600" dirty="0"/>
          </a:p>
          <a:p>
            <a:endParaRPr lang="en-US" sz="1600" dirty="0"/>
          </a:p>
          <a:p>
            <a:endParaRPr lang="en-US" sz="1600" dirty="0"/>
          </a:p>
        </p:txBody>
      </p:sp>
      <p:sp>
        <p:nvSpPr>
          <p:cNvPr id="9" name="Text Placeholder 3">
            <a:extLst>
              <a:ext uri="{FF2B5EF4-FFF2-40B4-BE49-F238E27FC236}">
                <a16:creationId xmlns="" xmlns:a16="http://schemas.microsoft.com/office/drawing/2014/main" id="{2F2D1162-D0D3-2348-94F9-B962054E9719}"/>
              </a:ext>
            </a:extLst>
          </p:cNvPr>
          <p:cNvSpPr txBox="1">
            <a:spLocks/>
          </p:cNvSpPr>
          <p:nvPr/>
        </p:nvSpPr>
        <p:spPr>
          <a:xfrm>
            <a:off x="56567" y="2335970"/>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Large margin classification:</a:t>
            </a:r>
          </a:p>
        </p:txBody>
      </p:sp>
      <p:sp>
        <p:nvSpPr>
          <p:cNvPr id="11" name="Text Placeholder 6">
            <a:extLst>
              <a:ext uri="{FF2B5EF4-FFF2-40B4-BE49-F238E27FC236}">
                <a16:creationId xmlns="" xmlns:a16="http://schemas.microsoft.com/office/drawing/2014/main" id="{4CFFEB82-1DE3-7B40-98C7-DE08869D7E2A}"/>
              </a:ext>
            </a:extLst>
          </p:cNvPr>
          <p:cNvSpPr txBox="1">
            <a:spLocks/>
          </p:cNvSpPr>
          <p:nvPr/>
        </p:nvSpPr>
        <p:spPr>
          <a:xfrm>
            <a:off x="35135" y="3935861"/>
            <a:ext cx="5330553" cy="9935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robust to classification errors, better generalization. </a:t>
            </a:r>
          </a:p>
          <a:p>
            <a:endParaRPr lang="en-US" sz="1600" dirty="0"/>
          </a:p>
          <a:p>
            <a:endParaRPr lang="en-US" sz="1600" dirty="0"/>
          </a:p>
          <a:p>
            <a:endParaRPr lang="en-US" sz="1600" dirty="0"/>
          </a:p>
        </p:txBody>
      </p:sp>
      <p:sp>
        <p:nvSpPr>
          <p:cNvPr id="12" name="Text Placeholder 3">
            <a:extLst>
              <a:ext uri="{FF2B5EF4-FFF2-40B4-BE49-F238E27FC236}">
                <a16:creationId xmlns="" xmlns:a16="http://schemas.microsoft.com/office/drawing/2014/main" id="{57250430-3705-4642-91D3-9871FE823FCF}"/>
              </a:ext>
            </a:extLst>
          </p:cNvPr>
          <p:cNvSpPr txBox="1">
            <a:spLocks/>
          </p:cNvSpPr>
          <p:nvPr/>
        </p:nvSpPr>
        <p:spPr>
          <a:xfrm>
            <a:off x="112695" y="3595244"/>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What that means?</a:t>
            </a:r>
          </a:p>
        </p:txBody>
      </p:sp>
      <p:pic>
        <p:nvPicPr>
          <p:cNvPr id="19" name="Picture 18">
            <a:extLst>
              <a:ext uri="{FF2B5EF4-FFF2-40B4-BE49-F238E27FC236}">
                <a16:creationId xmlns="" xmlns:a16="http://schemas.microsoft.com/office/drawing/2014/main" id="{348D03B8-CB4E-3D45-8556-543CF70AA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673" y="932043"/>
            <a:ext cx="3055020" cy="2047513"/>
          </a:xfrm>
          <a:prstGeom prst="rect">
            <a:avLst/>
          </a:prstGeom>
        </p:spPr>
      </p:pic>
      <p:cxnSp>
        <p:nvCxnSpPr>
          <p:cNvPr id="20" name="Straight Connector 19">
            <a:extLst>
              <a:ext uri="{FF2B5EF4-FFF2-40B4-BE49-F238E27FC236}">
                <a16:creationId xmlns="" xmlns:a16="http://schemas.microsoft.com/office/drawing/2014/main" id="{B989E5C6-57D6-2244-93E1-65CC45BDCD74}"/>
              </a:ext>
            </a:extLst>
          </p:cNvPr>
          <p:cNvCxnSpPr>
            <a:cxnSpLocks/>
          </p:cNvCxnSpPr>
          <p:nvPr/>
        </p:nvCxnSpPr>
        <p:spPr>
          <a:xfrm flipH="1">
            <a:off x="7732396" y="932043"/>
            <a:ext cx="182579" cy="18683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 xmlns:a16="http://schemas.microsoft.com/office/drawing/2014/main" id="{50E70985-B278-CC43-951A-4A99870DB4BE}"/>
              </a:ext>
            </a:extLst>
          </p:cNvPr>
          <p:cNvCxnSpPr>
            <a:cxnSpLocks/>
          </p:cNvCxnSpPr>
          <p:nvPr/>
        </p:nvCxnSpPr>
        <p:spPr>
          <a:xfrm flipV="1">
            <a:off x="5715000" y="1836599"/>
            <a:ext cx="2840693" cy="198819"/>
          </a:xfrm>
          <a:prstGeom prst="line">
            <a:avLst/>
          </a:pr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 xmlns:a16="http://schemas.microsoft.com/office/drawing/2014/main" id="{C0EF7AA5-72C6-9F46-AFF0-1E53B330330C}"/>
              </a:ext>
            </a:extLst>
          </p:cNvPr>
          <p:cNvCxnSpPr>
            <a:cxnSpLocks/>
          </p:cNvCxnSpPr>
          <p:nvPr/>
        </p:nvCxnSpPr>
        <p:spPr>
          <a:xfrm>
            <a:off x="5674831" y="1440180"/>
            <a:ext cx="1508831" cy="13601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 xmlns:a16="http://schemas.microsoft.com/office/drawing/2014/main" id="{D5658E81-860E-1746-930F-87B033337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726" y="3027589"/>
            <a:ext cx="3055020" cy="2092344"/>
          </a:xfrm>
          <a:prstGeom prst="rect">
            <a:avLst/>
          </a:prstGeom>
        </p:spPr>
      </p:pic>
      <p:cxnSp>
        <p:nvCxnSpPr>
          <p:cNvPr id="34" name="Straight Arrow Connector 33">
            <a:extLst>
              <a:ext uri="{FF2B5EF4-FFF2-40B4-BE49-F238E27FC236}">
                <a16:creationId xmlns="" xmlns:a16="http://schemas.microsoft.com/office/drawing/2014/main" id="{D5BE2113-5219-004D-9AF4-EE8626F23734}"/>
              </a:ext>
            </a:extLst>
          </p:cNvPr>
          <p:cNvCxnSpPr>
            <a:cxnSpLocks/>
          </p:cNvCxnSpPr>
          <p:nvPr/>
        </p:nvCxnSpPr>
        <p:spPr>
          <a:xfrm>
            <a:off x="7097370" y="4409253"/>
            <a:ext cx="981798" cy="10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 xmlns:a16="http://schemas.microsoft.com/office/drawing/2014/main" id="{7AA41D48-3285-A843-AD14-A7F3EAB69CCF}"/>
              </a:ext>
            </a:extLst>
          </p:cNvPr>
          <p:cNvCxnSpPr>
            <a:cxnSpLocks/>
          </p:cNvCxnSpPr>
          <p:nvPr/>
        </p:nvCxnSpPr>
        <p:spPr>
          <a:xfrm>
            <a:off x="7271672" y="3910532"/>
            <a:ext cx="764725" cy="32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 xmlns:a16="http://schemas.microsoft.com/office/drawing/2014/main" id="{24288187-0223-A640-9711-EEC9B10448E9}"/>
              </a:ext>
            </a:extLst>
          </p:cNvPr>
          <p:cNvCxnSpPr>
            <a:cxnSpLocks/>
            <a:endCxn id="42" idx="3"/>
          </p:cNvCxnSpPr>
          <p:nvPr/>
        </p:nvCxnSpPr>
        <p:spPr>
          <a:xfrm flipV="1">
            <a:off x="6891437" y="3910532"/>
            <a:ext cx="292225" cy="18435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 xmlns:a16="http://schemas.microsoft.com/office/drawing/2014/main" id="{491A2F3B-3AF8-AB46-9E71-48F7901B33F4}"/>
              </a:ext>
            </a:extLst>
          </p:cNvPr>
          <p:cNvCxnSpPr>
            <a:cxnSpLocks/>
          </p:cNvCxnSpPr>
          <p:nvPr/>
        </p:nvCxnSpPr>
        <p:spPr>
          <a:xfrm flipH="1">
            <a:off x="6766030" y="4282223"/>
            <a:ext cx="251633" cy="1947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 xmlns:a16="http://schemas.microsoft.com/office/drawing/2014/main" id="{185176FE-4156-5048-A7C9-05F75D4F5895}"/>
              </a:ext>
            </a:extLst>
          </p:cNvPr>
          <p:cNvCxnSpPr>
            <a:cxnSpLocks/>
          </p:cNvCxnSpPr>
          <p:nvPr/>
        </p:nvCxnSpPr>
        <p:spPr>
          <a:xfrm>
            <a:off x="6675041" y="3034043"/>
            <a:ext cx="1239934" cy="1869167"/>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 xmlns:a16="http://schemas.microsoft.com/office/drawing/2014/main" id="{450F4730-C6CE-4345-B548-749A58E6D99F}"/>
              </a:ext>
            </a:extLst>
          </p:cNvPr>
          <p:cNvCxnSpPr>
            <a:cxnSpLocks/>
          </p:cNvCxnSpPr>
          <p:nvPr/>
        </p:nvCxnSpPr>
        <p:spPr>
          <a:xfrm>
            <a:off x="5674831" y="3111231"/>
            <a:ext cx="1252563" cy="1791979"/>
          </a:xfrm>
          <a:prstGeom prst="line">
            <a:avLst/>
          </a:prstGeom>
          <a:ln>
            <a:solidFill>
              <a:srgbClr val="0070C0"/>
            </a:solidFill>
            <a:prstDash val="sysDash"/>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 xmlns:a16="http://schemas.microsoft.com/office/drawing/2014/main" id="{FAF88A13-1B63-6F46-95E3-5D6D2180E27E}"/>
              </a:ext>
            </a:extLst>
          </p:cNvPr>
          <p:cNvSpPr/>
          <p:nvPr/>
        </p:nvSpPr>
        <p:spPr>
          <a:xfrm>
            <a:off x="7162669" y="3804656"/>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 xmlns:a16="http://schemas.microsoft.com/office/drawing/2014/main" id="{DD1D26E7-4B11-1C40-8709-153B752FD583}"/>
              </a:ext>
            </a:extLst>
          </p:cNvPr>
          <p:cNvSpPr/>
          <p:nvPr/>
        </p:nvSpPr>
        <p:spPr>
          <a:xfrm>
            <a:off x="6622678" y="4474811"/>
            <a:ext cx="143351" cy="124041"/>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 xmlns:a16="http://schemas.microsoft.com/office/drawing/2014/main" id="{D8505D43-CEAF-DA49-B835-CC2C1636E56E}"/>
              </a:ext>
            </a:extLst>
          </p:cNvPr>
          <p:cNvSpPr txBox="1"/>
          <p:nvPr/>
        </p:nvSpPr>
        <p:spPr>
          <a:xfrm>
            <a:off x="7987562" y="4127588"/>
            <a:ext cx="1050304" cy="584775"/>
          </a:xfrm>
          <a:prstGeom prst="rect">
            <a:avLst/>
          </a:prstGeom>
          <a:noFill/>
        </p:spPr>
        <p:txBody>
          <a:bodyPr wrap="square" rtlCol="0">
            <a:spAutoFit/>
          </a:bodyPr>
          <a:lstStyle/>
          <a:p>
            <a:r>
              <a:rPr lang="en-US" sz="1600" dirty="0"/>
              <a:t>support</a:t>
            </a:r>
          </a:p>
          <a:p>
            <a:r>
              <a:rPr lang="en-US" sz="1600" dirty="0"/>
              <a:t> vectors</a:t>
            </a:r>
          </a:p>
        </p:txBody>
      </p:sp>
      <p:pic>
        <p:nvPicPr>
          <p:cNvPr id="78" name="Picture 77" descr="CORE-Skills-ICONS-5.png">
            <a:extLst>
              <a:ext uri="{FF2B5EF4-FFF2-40B4-BE49-F238E27FC236}">
                <a16:creationId xmlns="" xmlns:a16="http://schemas.microsoft.com/office/drawing/2014/main" id="{F9B34265-BA47-A441-B140-CDED33F2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74366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0" y="1418921"/>
            <a:ext cx="6065881" cy="9700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Imposes all samples are correctly classified.</a:t>
            </a:r>
          </a:p>
          <a:p>
            <a:r>
              <a:rPr lang="en-US" sz="1600" dirty="0"/>
              <a:t>Sensitive to outliers.</a:t>
            </a:r>
          </a:p>
          <a:p>
            <a:r>
              <a:rPr lang="en-US" sz="1600" dirty="0"/>
              <a:t>Requires a linear separable solution.</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77558" y="1078304"/>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Hard margin classification:</a:t>
            </a:r>
          </a:p>
        </p:txBody>
      </p:sp>
      <p:pic>
        <p:nvPicPr>
          <p:cNvPr id="24" name="Picture 23">
            <a:extLst>
              <a:ext uri="{FF2B5EF4-FFF2-40B4-BE49-F238E27FC236}">
                <a16:creationId xmlns="" xmlns:a16="http://schemas.microsoft.com/office/drawing/2014/main" id="{74834FFB-BF90-7443-8CF4-D89307601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671" y="1011715"/>
            <a:ext cx="2386004" cy="1639416"/>
          </a:xfrm>
          <a:prstGeom prst="rect">
            <a:avLst/>
          </a:prstGeom>
        </p:spPr>
      </p:pic>
      <p:pic>
        <p:nvPicPr>
          <p:cNvPr id="25" name="Picture 24">
            <a:extLst>
              <a:ext uri="{FF2B5EF4-FFF2-40B4-BE49-F238E27FC236}">
                <a16:creationId xmlns="" xmlns:a16="http://schemas.microsoft.com/office/drawing/2014/main" id="{E4A5CA50-083D-CD4B-9C60-C45E907B3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0285" y="2483109"/>
            <a:ext cx="2793492" cy="1880235"/>
          </a:xfrm>
          <a:prstGeom prst="rect">
            <a:avLst/>
          </a:prstGeom>
        </p:spPr>
      </p:pic>
      <p:pic>
        <p:nvPicPr>
          <p:cNvPr id="26" name="Picture 25">
            <a:extLst>
              <a:ext uri="{FF2B5EF4-FFF2-40B4-BE49-F238E27FC236}">
                <a16:creationId xmlns="" xmlns:a16="http://schemas.microsoft.com/office/drawing/2014/main" id="{787DE8BE-9BE6-F143-BF77-184FF3651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29" y="2483109"/>
            <a:ext cx="2793492" cy="1880235"/>
          </a:xfrm>
          <a:prstGeom prst="rect">
            <a:avLst/>
          </a:prstGeom>
        </p:spPr>
      </p:pic>
      <p:sp>
        <p:nvSpPr>
          <p:cNvPr id="27" name="Text Placeholder 6">
            <a:extLst>
              <a:ext uri="{FF2B5EF4-FFF2-40B4-BE49-F238E27FC236}">
                <a16:creationId xmlns="" xmlns:a16="http://schemas.microsoft.com/office/drawing/2014/main" id="{B9A9EE58-74F6-224D-A3B6-28E41AF9F85B}"/>
              </a:ext>
            </a:extLst>
          </p:cNvPr>
          <p:cNvSpPr txBox="1">
            <a:spLocks/>
          </p:cNvSpPr>
          <p:nvPr/>
        </p:nvSpPr>
        <p:spPr>
          <a:xfrm>
            <a:off x="404029" y="4392609"/>
            <a:ext cx="2674092" cy="5794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What would be the correct SVM output?</a:t>
            </a:r>
          </a:p>
          <a:p>
            <a:endParaRPr lang="en-US" dirty="0"/>
          </a:p>
          <a:p>
            <a:endParaRPr lang="en-US" dirty="0"/>
          </a:p>
          <a:p>
            <a:endParaRPr lang="en-US" dirty="0"/>
          </a:p>
        </p:txBody>
      </p:sp>
      <p:sp>
        <p:nvSpPr>
          <p:cNvPr id="28" name="Text Placeholder 6">
            <a:extLst>
              <a:ext uri="{FF2B5EF4-FFF2-40B4-BE49-F238E27FC236}">
                <a16:creationId xmlns="" xmlns:a16="http://schemas.microsoft.com/office/drawing/2014/main" id="{BBD3AA5A-C9BF-A341-B20A-FBFAE274C936}"/>
              </a:ext>
            </a:extLst>
          </p:cNvPr>
          <p:cNvSpPr txBox="1">
            <a:spLocks/>
          </p:cNvSpPr>
          <p:nvPr/>
        </p:nvSpPr>
        <p:spPr>
          <a:xfrm>
            <a:off x="3785798" y="4363344"/>
            <a:ext cx="2793492" cy="5973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First the correct classification, then maximize the margin.</a:t>
            </a:r>
          </a:p>
          <a:p>
            <a:endParaRPr lang="en-US" dirty="0"/>
          </a:p>
          <a:p>
            <a:endParaRPr lang="en-US" dirty="0"/>
          </a:p>
        </p:txBody>
      </p:sp>
      <p:pic>
        <p:nvPicPr>
          <p:cNvPr id="29" name="Picture 28" descr="CORE-Skills-ICONS-5.png">
            <a:extLst>
              <a:ext uri="{FF2B5EF4-FFF2-40B4-BE49-F238E27FC236}">
                <a16:creationId xmlns="" xmlns:a16="http://schemas.microsoft.com/office/drawing/2014/main" id="{629BE5EA-5B32-3A44-99F3-5AE5C800C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78258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46395" y="1484828"/>
            <a:ext cx="5664554" cy="1248843"/>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More flexible model.</a:t>
            </a:r>
          </a:p>
          <a:p>
            <a:r>
              <a:rPr lang="en-US" sz="1600" dirty="0"/>
              <a:t>Balance between maximizing the margin and allowing some misclassifications.</a:t>
            </a:r>
          </a:p>
          <a:p>
            <a:r>
              <a:rPr lang="en-US" sz="1600" dirty="0"/>
              <a:t>SVM are robust to outliers by mediating  well this compromise. </a:t>
            </a:r>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Soft margin classification:</a:t>
            </a:r>
          </a:p>
        </p:txBody>
      </p:sp>
      <p:grpSp>
        <p:nvGrpSpPr>
          <p:cNvPr id="6" name="Group 5">
            <a:extLst>
              <a:ext uri="{FF2B5EF4-FFF2-40B4-BE49-F238E27FC236}">
                <a16:creationId xmlns="" xmlns:a16="http://schemas.microsoft.com/office/drawing/2014/main" id="{1AE6B957-1D48-B043-B9B6-D76103599E19}"/>
              </a:ext>
            </a:extLst>
          </p:cNvPr>
          <p:cNvGrpSpPr/>
          <p:nvPr/>
        </p:nvGrpSpPr>
        <p:grpSpPr>
          <a:xfrm>
            <a:off x="6316088" y="1130891"/>
            <a:ext cx="2239605" cy="1557584"/>
            <a:chOff x="6390046" y="694568"/>
            <a:chExt cx="2645048" cy="1817404"/>
          </a:xfrm>
        </p:grpSpPr>
        <p:pic>
          <p:nvPicPr>
            <p:cNvPr id="7" name="Picture 6">
              <a:extLst>
                <a:ext uri="{FF2B5EF4-FFF2-40B4-BE49-F238E27FC236}">
                  <a16:creationId xmlns="" xmlns:a16="http://schemas.microsoft.com/office/drawing/2014/main" id="{BCC0A9C4-4C04-AB4A-A54E-FBBB590F1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046" y="694568"/>
              <a:ext cx="2645048" cy="1817404"/>
            </a:xfrm>
            <a:prstGeom prst="rect">
              <a:avLst/>
            </a:prstGeom>
          </p:spPr>
        </p:pic>
        <p:cxnSp>
          <p:nvCxnSpPr>
            <p:cNvPr id="8" name="Straight Connector 7">
              <a:extLst>
                <a:ext uri="{FF2B5EF4-FFF2-40B4-BE49-F238E27FC236}">
                  <a16:creationId xmlns="" xmlns:a16="http://schemas.microsoft.com/office/drawing/2014/main" id="{77534F39-D6A8-0A4A-8658-A286D5267212}"/>
                </a:ext>
              </a:extLst>
            </p:cNvPr>
            <p:cNvCxnSpPr/>
            <p:nvPr/>
          </p:nvCxnSpPr>
          <p:spPr>
            <a:xfrm>
              <a:off x="6933174" y="694568"/>
              <a:ext cx="1097996" cy="1642802"/>
            </a:xfrm>
            <a:prstGeom prst="line">
              <a:avLst/>
            </a:prstGeom>
          </p:spPr>
          <p:style>
            <a:lnRef idx="2">
              <a:schemeClr val="accent1"/>
            </a:lnRef>
            <a:fillRef idx="0">
              <a:schemeClr val="accent1"/>
            </a:fillRef>
            <a:effectRef idx="1">
              <a:schemeClr val="accent1"/>
            </a:effectRef>
            <a:fontRef idx="minor">
              <a:schemeClr val="tx1"/>
            </a:fontRef>
          </p:style>
        </p:cxnSp>
      </p:grpSp>
      <p:sp>
        <p:nvSpPr>
          <p:cNvPr id="9" name="Text Placeholder 3">
            <a:extLst>
              <a:ext uri="{FF2B5EF4-FFF2-40B4-BE49-F238E27FC236}">
                <a16:creationId xmlns="" xmlns:a16="http://schemas.microsoft.com/office/drawing/2014/main" id="{5FE1A2B8-9813-AA43-B2E4-0C0B6F459925}"/>
              </a:ext>
            </a:extLst>
          </p:cNvPr>
          <p:cNvSpPr txBox="1">
            <a:spLocks/>
          </p:cNvSpPr>
          <p:nvPr/>
        </p:nvSpPr>
        <p:spPr>
          <a:xfrm>
            <a:off x="31163" y="2599690"/>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How SVM control this balance?</a:t>
            </a:r>
          </a:p>
        </p:txBody>
      </p:sp>
      <p:pic>
        <p:nvPicPr>
          <p:cNvPr id="10" name="Picture 9">
            <a:extLst>
              <a:ext uri="{FF2B5EF4-FFF2-40B4-BE49-F238E27FC236}">
                <a16:creationId xmlns="" xmlns:a16="http://schemas.microsoft.com/office/drawing/2014/main" id="{4DC68E15-F159-CD46-B911-7097A9AF8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301" y="2999702"/>
            <a:ext cx="6019124" cy="1495792"/>
          </a:xfrm>
          <a:prstGeom prst="rect">
            <a:avLst/>
          </a:prstGeom>
        </p:spPr>
      </p:pic>
      <p:sp>
        <p:nvSpPr>
          <p:cNvPr id="11" name="Text Placeholder 6">
            <a:extLst>
              <a:ext uri="{FF2B5EF4-FFF2-40B4-BE49-F238E27FC236}">
                <a16:creationId xmlns="" xmlns:a16="http://schemas.microsoft.com/office/drawing/2014/main" id="{79103EA3-AEF5-BE4A-B75A-2BEEDA77915F}"/>
              </a:ext>
            </a:extLst>
          </p:cNvPr>
          <p:cNvSpPr txBox="1">
            <a:spLocks/>
          </p:cNvSpPr>
          <p:nvPr/>
        </p:nvSpPr>
        <p:spPr>
          <a:xfrm>
            <a:off x="31162" y="3031938"/>
            <a:ext cx="3226387" cy="189491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C can play a role if the model is overfitting: the larger the value of C the more intricate or restricted the decision boundary is. </a:t>
            </a:r>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descr="CORE-Skills-ICONS-5.png">
            <a:extLst>
              <a:ext uri="{FF2B5EF4-FFF2-40B4-BE49-F238E27FC236}">
                <a16:creationId xmlns="" xmlns:a16="http://schemas.microsoft.com/office/drawing/2014/main" id="{448AB345-AD96-B149-A23B-B911A19FF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37050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Day 8 The Machine Learning Landscape</a:t>
            </a:r>
          </a:p>
        </p:txBody>
      </p:sp>
    </p:spTree>
    <p:extLst>
      <p:ext uri="{BB962C8B-B14F-4D97-AF65-F5344CB8AC3E}">
        <p14:creationId xmlns:p14="http://schemas.microsoft.com/office/powerpoint/2010/main" val="3352072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126570" y="1197715"/>
            <a:ext cx="318669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Nonlinear classification?</a:t>
            </a:r>
          </a:p>
        </p:txBody>
      </p:sp>
      <p:pic>
        <p:nvPicPr>
          <p:cNvPr id="6" name="Picture 5">
            <a:extLst>
              <a:ext uri="{FF2B5EF4-FFF2-40B4-BE49-F238E27FC236}">
                <a16:creationId xmlns="" xmlns:a16="http://schemas.microsoft.com/office/drawing/2014/main" id="{0F526302-DBDE-7143-BCA4-925592B3C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930" y="1680775"/>
            <a:ext cx="1882140" cy="1535430"/>
          </a:xfrm>
          <a:prstGeom prst="rect">
            <a:avLst/>
          </a:prstGeom>
        </p:spPr>
      </p:pic>
      <p:pic>
        <p:nvPicPr>
          <p:cNvPr id="7" name="Picture 6">
            <a:extLst>
              <a:ext uri="{FF2B5EF4-FFF2-40B4-BE49-F238E27FC236}">
                <a16:creationId xmlns="" xmlns:a16="http://schemas.microsoft.com/office/drawing/2014/main" id="{D3F4AB23-1A99-FB43-AD69-C704335A1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133" y="1680775"/>
            <a:ext cx="2026920" cy="154686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 xmlns:a16="http://schemas.microsoft.com/office/drawing/2014/main" id="{8B778294-82F2-6440-A3D5-09CF3F442602}"/>
                  </a:ext>
                </a:extLst>
              </p:cNvPr>
              <p:cNvSpPr txBox="1"/>
              <p:nvPr/>
            </p:nvSpPr>
            <p:spPr>
              <a:xfrm>
                <a:off x="6553278" y="1260441"/>
                <a:ext cx="12246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charset="0"/>
                            </a:rPr>
                          </m:ctrlPr>
                        </m:sSubPr>
                        <m:e>
                          <m:r>
                            <a:rPr lang="pt-BR" sz="2000" b="0" i="1" smtClean="0">
                              <a:latin typeface="Cambria Math" charset="0"/>
                            </a:rPr>
                            <m:t>𝑥</m:t>
                          </m:r>
                        </m:e>
                        <m:sub>
                          <m:r>
                            <a:rPr lang="pt-BR" sz="2000" b="0" i="1" smtClean="0">
                              <a:latin typeface="Cambria Math" charset="0"/>
                            </a:rPr>
                            <m:t>2</m:t>
                          </m:r>
                        </m:sub>
                      </m:sSub>
                      <m:r>
                        <a:rPr lang="pt-BR" sz="2000" b="0" i="1" smtClean="0">
                          <a:latin typeface="Cambria Math" charset="0"/>
                        </a:rPr>
                        <m:t>=</m:t>
                      </m:r>
                      <m:sSup>
                        <m:sSupPr>
                          <m:ctrlPr>
                            <a:rPr lang="pt-BR" sz="2000" b="0" i="1" smtClean="0">
                              <a:latin typeface="Cambria Math" charset="0"/>
                            </a:rPr>
                          </m:ctrlPr>
                        </m:sSupPr>
                        <m:e>
                          <m:r>
                            <a:rPr lang="pt-BR" sz="2000" b="0" i="1" smtClean="0">
                              <a:latin typeface="Cambria Math" charset="0"/>
                            </a:rPr>
                            <m:t>(</m:t>
                          </m:r>
                          <m:sSub>
                            <m:sSubPr>
                              <m:ctrlPr>
                                <a:rPr lang="en-US" sz="2000" b="0" i="1" smtClean="0">
                                  <a:latin typeface="Cambria Math" charset="0"/>
                                </a:rPr>
                              </m:ctrlPr>
                            </m:sSubPr>
                            <m:e>
                              <m:r>
                                <a:rPr lang="pt-BR" sz="2000" b="0" i="1" smtClean="0">
                                  <a:latin typeface="Cambria Math" charset="0"/>
                                </a:rPr>
                                <m:t>𝑥</m:t>
                              </m:r>
                            </m:e>
                            <m:sub>
                              <m:r>
                                <a:rPr lang="pt-BR" sz="2000" b="0" i="1" smtClean="0">
                                  <a:latin typeface="Cambria Math" charset="0"/>
                                </a:rPr>
                                <m:t>1</m:t>
                              </m:r>
                            </m:sub>
                          </m:sSub>
                          <m:r>
                            <a:rPr lang="pt-BR" sz="2000" b="0" i="1" smtClean="0">
                              <a:latin typeface="Cambria Math" charset="0"/>
                            </a:rPr>
                            <m:t>)</m:t>
                          </m:r>
                        </m:e>
                        <m:sup>
                          <m:r>
                            <a:rPr lang="pt-BR" sz="2000" b="0" i="1" smtClean="0">
                              <a:latin typeface="Cambria Math" charset="0"/>
                            </a:rPr>
                            <m:t>2</m:t>
                          </m:r>
                        </m:sup>
                      </m:sSup>
                    </m:oMath>
                  </m:oMathPara>
                </a14:m>
                <a:endParaRPr lang="en-US" sz="2000" dirty="0"/>
              </a:p>
            </p:txBody>
          </p:sp>
        </mc:Choice>
        <mc:Fallback xmlns="">
          <p:sp>
            <p:nvSpPr>
              <p:cNvPr id="8" name="TextBox 7">
                <a:extLst>
                  <a:ext uri="{FF2B5EF4-FFF2-40B4-BE49-F238E27FC236}">
                    <a16:creationId xmlns:a16="http://schemas.microsoft.com/office/drawing/2014/main" id="{8B778294-82F2-6440-A3D5-09CF3F442602}"/>
                  </a:ext>
                </a:extLst>
              </p:cNvPr>
              <p:cNvSpPr txBox="1">
                <a:spLocks noRot="1" noChangeAspect="1" noMove="1" noResize="1" noEditPoints="1" noAdjustHandles="1" noChangeArrowheads="1" noChangeShapeType="1" noTextEdit="1"/>
              </p:cNvSpPr>
              <p:nvPr/>
            </p:nvSpPr>
            <p:spPr>
              <a:xfrm>
                <a:off x="6553278" y="1260441"/>
                <a:ext cx="1224631" cy="307777"/>
              </a:xfrm>
              <a:prstGeom prst="rect">
                <a:avLst/>
              </a:prstGeom>
              <a:blipFill>
                <a:blip r:embed="rId4"/>
                <a:stretch>
                  <a:fillRect l="-3125" r="-1042" b="-32000"/>
                </a:stretch>
              </a:blipFill>
            </p:spPr>
            <p:txBody>
              <a:bodyPr/>
              <a:lstStyle/>
              <a:p>
                <a:r>
                  <a:rPr lang="en-US">
                    <a:noFill/>
                  </a:rPr>
                  <a:t> </a:t>
                </a:r>
              </a:p>
            </p:txBody>
          </p:sp>
        </mc:Fallback>
      </mc:AlternateContent>
      <p:sp>
        <p:nvSpPr>
          <p:cNvPr id="9" name="Text Placeholder 6">
            <a:extLst>
              <a:ext uri="{FF2B5EF4-FFF2-40B4-BE49-F238E27FC236}">
                <a16:creationId xmlns="" xmlns:a16="http://schemas.microsoft.com/office/drawing/2014/main" id="{4E95B518-F745-E643-A2E4-CB87444E5D8E}"/>
              </a:ext>
            </a:extLst>
          </p:cNvPr>
          <p:cNvSpPr txBox="1">
            <a:spLocks/>
          </p:cNvSpPr>
          <p:nvPr/>
        </p:nvSpPr>
        <p:spPr>
          <a:xfrm>
            <a:off x="404543" y="2100193"/>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sp>
        <p:nvSpPr>
          <p:cNvPr id="10" name="Text Placeholder 6">
            <a:extLst>
              <a:ext uri="{FF2B5EF4-FFF2-40B4-BE49-F238E27FC236}">
                <a16:creationId xmlns="" xmlns:a16="http://schemas.microsoft.com/office/drawing/2014/main" id="{3E6F7DFC-9188-034C-B1A0-38B290018155}"/>
              </a:ext>
            </a:extLst>
          </p:cNvPr>
          <p:cNvSpPr txBox="1">
            <a:spLocks/>
          </p:cNvSpPr>
          <p:nvPr/>
        </p:nvSpPr>
        <p:spPr>
          <a:xfrm>
            <a:off x="126570" y="3193547"/>
            <a:ext cx="3226387" cy="37050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u="sng" dirty="0"/>
              <a:t>Kernel trick!</a:t>
            </a:r>
          </a:p>
          <a:p>
            <a:endParaRPr lang="en-US" sz="1600" dirty="0"/>
          </a:p>
          <a:p>
            <a:endParaRPr lang="en-US" dirty="0"/>
          </a:p>
          <a:p>
            <a:endParaRPr lang="en-US" dirty="0"/>
          </a:p>
          <a:p>
            <a:endParaRPr lang="en-US" dirty="0"/>
          </a:p>
          <a:p>
            <a:endParaRPr lang="en-US" dirty="0"/>
          </a:p>
        </p:txBody>
      </p:sp>
      <p:sp>
        <p:nvSpPr>
          <p:cNvPr id="11" name="Text Placeholder 6">
            <a:extLst>
              <a:ext uri="{FF2B5EF4-FFF2-40B4-BE49-F238E27FC236}">
                <a16:creationId xmlns="" xmlns:a16="http://schemas.microsoft.com/office/drawing/2014/main" id="{5F8F0C24-E521-284E-8FD4-1A0C808949FE}"/>
              </a:ext>
            </a:extLst>
          </p:cNvPr>
          <p:cNvSpPr txBox="1">
            <a:spLocks/>
          </p:cNvSpPr>
          <p:nvPr/>
        </p:nvSpPr>
        <p:spPr>
          <a:xfrm>
            <a:off x="404543" y="3996092"/>
            <a:ext cx="3226387" cy="370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t>Polynomial features</a:t>
            </a:r>
          </a:p>
          <a:p>
            <a:endParaRPr lang="en-US" sz="1600" dirty="0"/>
          </a:p>
          <a:p>
            <a:endParaRPr lang="en-US" dirty="0"/>
          </a:p>
          <a:p>
            <a:endParaRPr lang="en-US" dirty="0"/>
          </a:p>
          <a:p>
            <a:endParaRPr lang="en-US" dirty="0"/>
          </a:p>
          <a:p>
            <a:endParaRPr lang="en-US" dirty="0"/>
          </a:p>
        </p:txBody>
      </p:sp>
      <p:pic>
        <p:nvPicPr>
          <p:cNvPr id="13" name="Picture 12">
            <a:extLst>
              <a:ext uri="{FF2B5EF4-FFF2-40B4-BE49-F238E27FC236}">
                <a16:creationId xmlns="" xmlns:a16="http://schemas.microsoft.com/office/drawing/2014/main" id="{416398B4-4B4F-5146-8493-775E4AB04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921" y="3353826"/>
            <a:ext cx="2308990" cy="1626458"/>
          </a:xfrm>
          <a:prstGeom prst="rect">
            <a:avLst/>
          </a:prstGeom>
        </p:spPr>
      </p:pic>
      <p:pic>
        <p:nvPicPr>
          <p:cNvPr id="14" name="Picture 13">
            <a:extLst>
              <a:ext uri="{FF2B5EF4-FFF2-40B4-BE49-F238E27FC236}">
                <a16:creationId xmlns="" xmlns:a16="http://schemas.microsoft.com/office/drawing/2014/main" id="{BF205720-9E11-7545-99BD-5AA9FAEE25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6486" y="3368236"/>
            <a:ext cx="2356375" cy="1604648"/>
          </a:xfrm>
          <a:prstGeom prst="rect">
            <a:avLst/>
          </a:prstGeom>
        </p:spPr>
      </p:pic>
      <p:sp>
        <p:nvSpPr>
          <p:cNvPr id="17" name="Text Placeholder 4">
            <a:extLst>
              <a:ext uri="{FF2B5EF4-FFF2-40B4-BE49-F238E27FC236}">
                <a16:creationId xmlns="" xmlns:a16="http://schemas.microsoft.com/office/drawing/2014/main" id="{EEEBEB1D-3DCA-FC49-80C9-4A26E26B3EAA}"/>
              </a:ext>
            </a:extLst>
          </p:cNvPr>
          <p:cNvSpPr txBox="1">
            <a:spLocks/>
          </p:cNvSpPr>
          <p:nvPr/>
        </p:nvSpPr>
        <p:spPr>
          <a:xfrm>
            <a:off x="5286375" y="4975071"/>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8" name="Picture 17" descr="CORE-Skills-ICONS-5.png">
            <a:extLst>
              <a:ext uri="{FF2B5EF4-FFF2-40B4-BE49-F238E27FC236}">
                <a16:creationId xmlns="" xmlns:a16="http://schemas.microsoft.com/office/drawing/2014/main" id="{B4C1518D-F066-2547-84A1-00C14BE292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84410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33528" y="1546110"/>
            <a:ext cx="5957914" cy="7263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dirty="0"/>
              <a:t>Similarity function: </a:t>
            </a:r>
            <a:r>
              <a:rPr lang="en-US" sz="1600" dirty="0"/>
              <a:t>Gaussian Radial Basis Function (RBF) with 𝛾 = 0.3</a:t>
            </a:r>
            <a:endParaRPr lang="en-US" dirty="0"/>
          </a:p>
          <a:p>
            <a:endParaRPr lang="en-US" dirty="0"/>
          </a:p>
          <a:p>
            <a:endParaRPr lang="en-US" dirty="0"/>
          </a:p>
          <a:p>
            <a:endParaRPr lang="en-US" dirty="0"/>
          </a:p>
          <a:p>
            <a:endParaRPr lang="en-US" dirty="0"/>
          </a:p>
        </p:txBody>
      </p:sp>
      <p:sp>
        <p:nvSpPr>
          <p:cNvPr id="9" name="Text Placeholder 3">
            <a:extLst>
              <a:ext uri="{FF2B5EF4-FFF2-40B4-BE49-F238E27FC236}">
                <a16:creationId xmlns="" xmlns:a16="http://schemas.microsoft.com/office/drawing/2014/main" id="{5FE1A2B8-9813-AA43-B2E4-0C0B6F459925}"/>
              </a:ext>
            </a:extLst>
          </p:cNvPr>
          <p:cNvSpPr txBox="1">
            <a:spLocks/>
          </p:cNvSpPr>
          <p:nvPr/>
        </p:nvSpPr>
        <p:spPr>
          <a:xfrm>
            <a:off x="6655756" y="181651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Hyperparameter 𝛄</a:t>
            </a:r>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1163" y="1144211"/>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Similarity features</a:t>
            </a:r>
          </a:p>
        </p:txBody>
      </p:sp>
      <p:sp>
        <p:nvSpPr>
          <p:cNvPr id="11" name="Text Placeholder 6">
            <a:extLst>
              <a:ext uri="{FF2B5EF4-FFF2-40B4-BE49-F238E27FC236}">
                <a16:creationId xmlns="" xmlns:a16="http://schemas.microsoft.com/office/drawing/2014/main" id="{79103EA3-AEF5-BE4A-B75A-2BEEDA77915F}"/>
              </a:ext>
            </a:extLst>
          </p:cNvPr>
          <p:cNvSpPr txBox="1">
            <a:spLocks/>
          </p:cNvSpPr>
          <p:nvPr/>
        </p:nvSpPr>
        <p:spPr>
          <a:xfrm>
            <a:off x="5744871" y="2163477"/>
            <a:ext cx="3489979" cy="2091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Define how far the influence of a single training example reaches. </a:t>
            </a:r>
          </a:p>
          <a:p>
            <a:r>
              <a:rPr lang="en-US" sz="1600" dirty="0"/>
              <a:t>Low values led to smoother boundaries. </a:t>
            </a:r>
          </a:p>
          <a:p>
            <a:endParaRPr lang="en-US" sz="1600" dirty="0"/>
          </a:p>
          <a:p>
            <a:endParaRPr lang="en-US" sz="1600" dirty="0"/>
          </a:p>
          <a:p>
            <a:endParaRPr lang="en-US" dirty="0"/>
          </a:p>
          <a:p>
            <a:endParaRPr lang="en-US" dirty="0"/>
          </a:p>
          <a:p>
            <a:endParaRPr lang="en-US" dirty="0"/>
          </a:p>
          <a:p>
            <a:endParaRPr lang="en-US" dirty="0"/>
          </a:p>
        </p:txBody>
      </p:sp>
      <p:sp>
        <p:nvSpPr>
          <p:cNvPr id="12" name="Text Placeholder 4">
            <a:extLst>
              <a:ext uri="{FF2B5EF4-FFF2-40B4-BE49-F238E27FC236}">
                <a16:creationId xmlns=""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 xmlns:a16="http://schemas.microsoft.com/office/drawing/2014/main" id="{E7343645-D783-5449-9BCE-E759F317F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558" y="1953934"/>
            <a:ext cx="2438209" cy="1796025"/>
          </a:xfrm>
          <a:prstGeom prst="rect">
            <a:avLst/>
          </a:prstGeom>
        </p:spPr>
      </p:pic>
      <p:pic>
        <p:nvPicPr>
          <p:cNvPr id="14" name="Picture 13">
            <a:extLst>
              <a:ext uri="{FF2B5EF4-FFF2-40B4-BE49-F238E27FC236}">
                <a16:creationId xmlns="" xmlns:a16="http://schemas.microsoft.com/office/drawing/2014/main" id="{5AAEF3A3-0EBB-6740-B476-589DA58C5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60" y="1968166"/>
            <a:ext cx="2533396" cy="1796025"/>
          </a:xfrm>
          <a:prstGeom prst="rect">
            <a:avLst/>
          </a:prstGeom>
        </p:spPr>
      </p:pic>
      <p:pic>
        <p:nvPicPr>
          <p:cNvPr id="17" name="Picture 16">
            <a:extLst>
              <a:ext uri="{FF2B5EF4-FFF2-40B4-BE49-F238E27FC236}">
                <a16:creationId xmlns="" xmlns:a16="http://schemas.microsoft.com/office/drawing/2014/main" id="{7A0D4964-94FE-C04A-A57F-37D66749D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613" y="3935589"/>
            <a:ext cx="3226387" cy="344959"/>
          </a:xfrm>
          <a:prstGeom prst="rect">
            <a:avLst/>
          </a:prstGeom>
        </p:spPr>
      </p:pic>
      <p:pic>
        <p:nvPicPr>
          <p:cNvPr id="18" name="Picture 17">
            <a:extLst>
              <a:ext uri="{FF2B5EF4-FFF2-40B4-BE49-F238E27FC236}">
                <a16:creationId xmlns="" xmlns:a16="http://schemas.microsoft.com/office/drawing/2014/main" id="{F3C1E3AC-86E3-5B4D-B61F-CD4F29C17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49" y="4523198"/>
            <a:ext cx="2838957" cy="314412"/>
          </a:xfrm>
          <a:prstGeom prst="rect">
            <a:avLst/>
          </a:prstGeom>
          <a:solidFill>
            <a:schemeClr val="bg1"/>
          </a:solidFill>
          <a:ln>
            <a:solidFill>
              <a:schemeClr val="tx2"/>
            </a:solidFill>
          </a:ln>
        </p:spPr>
      </p:pic>
      <p:pic>
        <p:nvPicPr>
          <p:cNvPr id="19" name="Picture 18">
            <a:extLst>
              <a:ext uri="{FF2B5EF4-FFF2-40B4-BE49-F238E27FC236}">
                <a16:creationId xmlns="" xmlns:a16="http://schemas.microsoft.com/office/drawing/2014/main" id="{C3414795-9357-5E45-ADC5-250E737DA5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2558" y="4523198"/>
            <a:ext cx="2838884" cy="313383"/>
          </a:xfrm>
          <a:prstGeom prst="rect">
            <a:avLst/>
          </a:prstGeom>
          <a:solidFill>
            <a:schemeClr val="bg1"/>
          </a:solidFill>
          <a:ln>
            <a:solidFill>
              <a:schemeClr val="tx2"/>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7702B9ED-120B-1B44-93BA-1710416DDEB4}"/>
                  </a:ext>
                </a:extLst>
              </p:cNvPr>
              <p:cNvSpPr txBox="1"/>
              <p:nvPr/>
            </p:nvSpPr>
            <p:spPr>
              <a:xfrm>
                <a:off x="6915183" y="3350566"/>
                <a:ext cx="114935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𝛾</m:t>
                      </m:r>
                      <m:r>
                        <a:rPr lang="pt-BR"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r>
                            <a:rPr lang="pt-BR" b="0" i="1" smtClean="0">
                              <a:latin typeface="Cambria Math" charset="0"/>
                              <a:ea typeface="Cambria Math" charset="0"/>
                              <a:cs typeface="Cambria Math" charset="0"/>
                            </a:rPr>
                            <m:t>1</m:t>
                          </m:r>
                        </m:num>
                        <m:den>
                          <m:r>
                            <a:rPr lang="pt-BR" b="0" i="1" smtClean="0">
                              <a:latin typeface="Cambria Math" charset="0"/>
                              <a:ea typeface="Cambria Math" charset="0"/>
                              <a:cs typeface="Cambria Math" charset="0"/>
                            </a:rPr>
                            <m:t>2</m:t>
                          </m:r>
                          <m:sSup>
                            <m:sSupPr>
                              <m:ctrlPr>
                                <a:rPr lang="pt-BR" b="0" i="1" smtClean="0">
                                  <a:latin typeface="Cambria Math" charset="0"/>
                                  <a:ea typeface="Cambria Math" charset="0"/>
                                  <a:cs typeface="Cambria Math" charset="0"/>
                                </a:rPr>
                              </m:ctrlPr>
                            </m:sSupPr>
                            <m:e>
                              <m:r>
                                <a:rPr lang="pt-BR" b="0" i="1" smtClean="0">
                                  <a:latin typeface="Cambria Math" charset="0"/>
                                  <a:ea typeface="Cambria Math" charset="0"/>
                                  <a:cs typeface="Cambria Math" charset="0"/>
                                </a:rPr>
                                <m:t>𝜎</m:t>
                              </m:r>
                            </m:e>
                            <m:sup>
                              <m:r>
                                <a:rPr lang="pt-BR" b="0" i="1" smtClean="0">
                                  <a:latin typeface="Cambria Math" charset="0"/>
                                  <a:ea typeface="Cambria Math" charset="0"/>
                                  <a:cs typeface="Cambria Math" charset="0"/>
                                </a:rPr>
                                <m:t>2</m:t>
                              </m:r>
                            </m:sup>
                          </m:sSup>
                        </m:den>
                      </m:f>
                    </m:oMath>
                  </m:oMathPara>
                </a14:m>
                <a:endParaRPr lang="en-US" dirty="0"/>
              </a:p>
            </p:txBody>
          </p:sp>
        </mc:Choice>
        <mc:Fallback xmlns="">
          <p:sp>
            <p:nvSpPr>
              <p:cNvPr id="20" name="TextBox 19">
                <a:extLst>
                  <a:ext uri="{FF2B5EF4-FFF2-40B4-BE49-F238E27FC236}">
                    <a16:creationId xmlns:a16="http://schemas.microsoft.com/office/drawing/2014/main" id="{7702B9ED-120B-1B44-93BA-1710416DDEB4}"/>
                  </a:ext>
                </a:extLst>
              </p:cNvPr>
              <p:cNvSpPr txBox="1">
                <a:spLocks noRot="1" noChangeAspect="1" noMove="1" noResize="1" noEditPoints="1" noAdjustHandles="1" noChangeArrowheads="1" noChangeShapeType="1" noTextEdit="1"/>
              </p:cNvSpPr>
              <p:nvPr/>
            </p:nvSpPr>
            <p:spPr>
              <a:xfrm>
                <a:off x="6915183" y="3350566"/>
                <a:ext cx="1149353" cy="693844"/>
              </a:xfrm>
              <a:prstGeom prst="rect">
                <a:avLst/>
              </a:prstGeom>
              <a:blipFill>
                <a:blip r:embed="rId7"/>
                <a:stretch>
                  <a:fillRect t="-5556"/>
                </a:stretch>
              </a:blipFill>
            </p:spPr>
            <p:txBody>
              <a:bodyPr/>
              <a:lstStyle/>
              <a:p>
                <a:r>
                  <a:rPr lang="en-US">
                    <a:noFill/>
                  </a:rPr>
                  <a:t> </a:t>
                </a:r>
              </a:p>
            </p:txBody>
          </p:sp>
        </mc:Fallback>
      </mc:AlternateContent>
      <p:pic>
        <p:nvPicPr>
          <p:cNvPr id="21" name="Picture 20" descr="CORE-Skills-ICONS-5.png">
            <a:extLst>
              <a:ext uri="{FF2B5EF4-FFF2-40B4-BE49-F238E27FC236}">
                <a16:creationId xmlns="" xmlns:a16="http://schemas.microsoft.com/office/drawing/2014/main" id="{EF69027D-6901-4442-881E-A8FA03F104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162882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218203" y="2723283"/>
            <a:ext cx="2657476"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Gaussian RBF Kernel</a:t>
            </a:r>
          </a:p>
        </p:txBody>
      </p:sp>
      <p:sp>
        <p:nvSpPr>
          <p:cNvPr id="12" name="Text Placeholder 4">
            <a:extLst>
              <a:ext uri="{FF2B5EF4-FFF2-40B4-BE49-F238E27FC236}">
                <a16:creationId xmlns=""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pic>
        <p:nvPicPr>
          <p:cNvPr id="13" name="Picture 12">
            <a:extLst>
              <a:ext uri="{FF2B5EF4-FFF2-40B4-BE49-F238E27FC236}">
                <a16:creationId xmlns="" xmlns:a16="http://schemas.microsoft.com/office/drawing/2014/main" id="{648D4F09-839F-1D41-8601-C9B0FEE59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678" y="1089269"/>
            <a:ext cx="6054010" cy="3837584"/>
          </a:xfrm>
          <a:prstGeom prst="rect">
            <a:avLst/>
          </a:prstGeom>
        </p:spPr>
      </p:pic>
      <p:pic>
        <p:nvPicPr>
          <p:cNvPr id="14" name="Picture 13" descr="CORE-Skills-ICONS-5.png">
            <a:extLst>
              <a:ext uri="{FF2B5EF4-FFF2-40B4-BE49-F238E27FC236}">
                <a16:creationId xmlns="" xmlns:a16="http://schemas.microsoft.com/office/drawing/2014/main" id="{59CA93F7-A3B3-424A-8AA0-5852833B0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33018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Support Vector Machines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2" name="Text Placeholder 4">
            <a:extLst>
              <a:ext uri="{FF2B5EF4-FFF2-40B4-BE49-F238E27FC236}">
                <a16:creationId xmlns="" xmlns:a16="http://schemas.microsoft.com/office/drawing/2014/main" id="{D4658A3F-5E7C-A848-ADD2-5D4FAE1535B7}"/>
              </a:ext>
            </a:extLst>
          </p:cNvPr>
          <p:cNvSpPr txBox="1">
            <a:spLocks/>
          </p:cNvSpPr>
          <p:nvPr/>
        </p:nvSpPr>
        <p:spPr>
          <a:xfrm>
            <a:off x="5286375" y="4946495"/>
            <a:ext cx="3794371" cy="218664"/>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5.</a:t>
            </a:r>
          </a:p>
          <a:p>
            <a:endParaRPr lang="en-US" sz="900" dirty="0"/>
          </a:p>
          <a:p>
            <a:endParaRPr lang="en-US" sz="900" dirty="0"/>
          </a:p>
        </p:txBody>
      </p:sp>
      <p:sp>
        <p:nvSpPr>
          <p:cNvPr id="7" name="Text Placeholder 6">
            <a:extLst>
              <a:ext uri="{FF2B5EF4-FFF2-40B4-BE49-F238E27FC236}">
                <a16:creationId xmlns="" xmlns:a16="http://schemas.microsoft.com/office/drawing/2014/main" id="{27DFAFC5-BD73-5D4A-8990-D811E2E8B282}"/>
              </a:ext>
            </a:extLst>
          </p:cNvPr>
          <p:cNvSpPr txBox="1">
            <a:spLocks/>
          </p:cNvSpPr>
          <p:nvPr/>
        </p:nvSpPr>
        <p:spPr>
          <a:xfrm>
            <a:off x="31163" y="2430525"/>
            <a:ext cx="3146783" cy="1663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 Reverse the objective - fit data samples </a:t>
            </a:r>
            <a:r>
              <a:rPr lang="en-US" sz="1600" u="sng" dirty="0"/>
              <a:t>within</a:t>
            </a:r>
            <a:r>
              <a:rPr lang="en-US" sz="1600" dirty="0"/>
              <a:t> the margin.</a:t>
            </a:r>
          </a:p>
          <a:p>
            <a:endParaRPr lang="en-US" dirty="0"/>
          </a:p>
          <a:p>
            <a:endParaRPr lang="en-US" dirty="0"/>
          </a:p>
          <a:p>
            <a:endParaRPr lang="en-US" dirty="0"/>
          </a:p>
          <a:p>
            <a:endParaRPr lang="en-US" dirty="0"/>
          </a:p>
          <a:p>
            <a:endParaRPr lang="en-US" dirty="0"/>
          </a:p>
        </p:txBody>
      </p:sp>
      <p:sp>
        <p:nvSpPr>
          <p:cNvPr id="8" name="Text Placeholder 3">
            <a:extLst>
              <a:ext uri="{FF2B5EF4-FFF2-40B4-BE49-F238E27FC236}">
                <a16:creationId xmlns="" xmlns:a16="http://schemas.microsoft.com/office/drawing/2014/main" id="{40541943-70D3-DF4F-B038-5D0F6FD29BC2}"/>
              </a:ext>
            </a:extLst>
          </p:cNvPr>
          <p:cNvSpPr txBox="1">
            <a:spLocks/>
          </p:cNvSpPr>
          <p:nvPr/>
        </p:nvSpPr>
        <p:spPr>
          <a:xfrm>
            <a:off x="108721" y="208990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p>
        </p:txBody>
      </p:sp>
      <p:pic>
        <p:nvPicPr>
          <p:cNvPr id="9" name="Picture 8">
            <a:extLst>
              <a:ext uri="{FF2B5EF4-FFF2-40B4-BE49-F238E27FC236}">
                <a16:creationId xmlns="" xmlns:a16="http://schemas.microsoft.com/office/drawing/2014/main" id="{81D4267A-6048-5241-9D4A-6114E17CD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802" y="1049931"/>
            <a:ext cx="4600782" cy="1948340"/>
          </a:xfrm>
          <a:prstGeom prst="rect">
            <a:avLst/>
          </a:prstGeom>
        </p:spPr>
      </p:pic>
      <p:pic>
        <p:nvPicPr>
          <p:cNvPr id="10" name="Picture 9">
            <a:extLst>
              <a:ext uri="{FF2B5EF4-FFF2-40B4-BE49-F238E27FC236}">
                <a16:creationId xmlns="" xmlns:a16="http://schemas.microsoft.com/office/drawing/2014/main" id="{7C91805F-5800-8F4B-8DD9-081CA88B6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02" y="3013254"/>
            <a:ext cx="4637041" cy="1995627"/>
          </a:xfrm>
          <a:prstGeom prst="rect">
            <a:avLst/>
          </a:prstGeom>
        </p:spPr>
      </p:pic>
      <p:pic>
        <p:nvPicPr>
          <p:cNvPr id="11" name="Picture 10" descr="CORE-Skills-ICONS-5.png">
            <a:extLst>
              <a:ext uri="{FF2B5EF4-FFF2-40B4-BE49-F238E27FC236}">
                <a16:creationId xmlns="" xmlns:a16="http://schemas.microsoft.com/office/drawing/2014/main" id="{1880269D-A847-3542-B475-077A76280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9152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a:t>
            </a:r>
            <a:r>
              <a:rPr lang="en-US" dirty="0" smtClean="0"/>
              <a:t>SVMs</a:t>
            </a:r>
            <a:endParaRPr lang="en-US" dirty="0"/>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25071" y="1541980"/>
            <a:ext cx="7775933" cy="338487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Works well for complex small to medium-size datasets.</a:t>
            </a:r>
          </a:p>
          <a:p>
            <a:pPr>
              <a:lnSpc>
                <a:spcPct val="150000"/>
              </a:lnSpc>
            </a:pPr>
            <a:r>
              <a:rPr lang="en-US" sz="1600" dirty="0"/>
              <a:t>Works well in high-dimensional feature spaces.</a:t>
            </a:r>
          </a:p>
          <a:p>
            <a:pPr>
              <a:lnSpc>
                <a:spcPct val="150000"/>
              </a:lnSpc>
            </a:pPr>
            <a:r>
              <a:rPr lang="en-US" sz="1600" dirty="0"/>
              <a:t>Works reasonable well where number of dimensions is greater than number of data instances. </a:t>
            </a:r>
          </a:p>
          <a:p>
            <a:pPr>
              <a:lnSpc>
                <a:spcPct val="150000"/>
              </a:lnSpc>
            </a:pPr>
            <a:r>
              <a:rPr lang="en-US" sz="1600" dirty="0"/>
              <a:t>Estimation of the decision boundary is conducted on a subset of points – the support vectors.</a:t>
            </a:r>
          </a:p>
          <a:p>
            <a:pPr>
              <a:lnSpc>
                <a:spcPct val="150000"/>
              </a:lnSpc>
            </a:pPr>
            <a:r>
              <a:rPr lang="en-US" sz="1600" dirty="0"/>
              <a:t>Kernel trick allows the specification of complex decision functions. </a:t>
            </a:r>
          </a:p>
          <a:p>
            <a:pPr>
              <a:lnSpc>
                <a:spcPct val="150000"/>
              </a:lnSpc>
            </a:pPr>
            <a:r>
              <a:rPr lang="en-US" sz="1600" dirty="0"/>
              <a:t>Generally works well on sparse data.</a:t>
            </a:r>
          </a:p>
          <a:p>
            <a:endParaRPr lang="en-US" sz="1600" dirty="0"/>
          </a:p>
          <a:p>
            <a:endParaRPr lang="en-US" dirty="0"/>
          </a:p>
          <a:p>
            <a:endParaRPr lang="en-US" dirty="0"/>
          </a:p>
          <a:p>
            <a:endParaRPr lang="en-US" dirty="0"/>
          </a:p>
          <a:p>
            <a:endParaRPr lang="en-US" dirty="0"/>
          </a:p>
          <a:p>
            <a:endParaRPr lang="en-US" dirty="0"/>
          </a:p>
          <a:p>
            <a:endParaRPr lang="en-US" dirty="0"/>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Pros:</a:t>
            </a:r>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07458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Aspects of </a:t>
            </a:r>
            <a:r>
              <a:rPr lang="en-US" dirty="0" smtClean="0"/>
              <a:t>SVMs (Cont.)</a:t>
            </a:r>
            <a:endParaRPr lang="en-US" dirty="0"/>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25071" y="1541980"/>
            <a:ext cx="7775933" cy="360152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Interpretability.</a:t>
            </a:r>
          </a:p>
          <a:p>
            <a:pPr>
              <a:lnSpc>
                <a:spcPct val="150000"/>
              </a:lnSpc>
            </a:pPr>
            <a:r>
              <a:rPr lang="en-US" dirty="0"/>
              <a:t>Sensitiveness to feature scales.</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a:lnSpc>
                <a:spcPct val="150000"/>
              </a:lnSpc>
            </a:pPr>
            <a:r>
              <a:rPr lang="en-US" dirty="0"/>
              <a:t>Slow for hundreds of thousands of instances. </a:t>
            </a:r>
          </a:p>
          <a:p>
            <a:pPr>
              <a:lnSpc>
                <a:spcPct val="150000"/>
              </a:lnSpc>
            </a:pPr>
            <a:r>
              <a:rPr lang="en-US" dirty="0"/>
              <a:t>Regularization is essential when the number of instances is much lower then the number of features.</a:t>
            </a:r>
          </a:p>
          <a:p>
            <a:pPr>
              <a:lnSpc>
                <a:spcPct val="150000"/>
              </a:lnSpc>
            </a:pPr>
            <a:r>
              <a:rPr lang="en-US" dirty="0"/>
              <a:t>Rely on the concept of distance – it has to be meaningful.</a:t>
            </a:r>
          </a:p>
          <a:p>
            <a:pPr>
              <a:lnSpc>
                <a:spcPct val="150000"/>
              </a:lnSpc>
            </a:pPr>
            <a:r>
              <a:rPr lang="en-US" dirty="0"/>
              <a:t>Trickier to tune. Rule of thumb: try first linear, then Gaussian RBF and then polynomial kernel.</a:t>
            </a:r>
          </a:p>
        </p:txBody>
      </p:sp>
      <p:sp>
        <p:nvSpPr>
          <p:cNvPr id="16" name="Text Placeholder 3">
            <a:extLst>
              <a:ext uri="{FF2B5EF4-FFF2-40B4-BE49-F238E27FC236}">
                <a16:creationId xmlns="" xmlns:a16="http://schemas.microsoft.com/office/drawing/2014/main" id="{77605540-639F-5D40-BB2C-91166B13871A}"/>
              </a:ext>
            </a:extLst>
          </p:cNvPr>
          <p:cNvSpPr txBox="1">
            <a:spLocks/>
          </p:cNvSpPr>
          <p:nvPr/>
        </p:nvSpPr>
        <p:spPr>
          <a:xfrm>
            <a:off x="302630" y="120136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Cons:</a:t>
            </a:r>
          </a:p>
        </p:txBody>
      </p:sp>
      <p:pic>
        <p:nvPicPr>
          <p:cNvPr id="6" name="Picture 5">
            <a:extLst>
              <a:ext uri="{FF2B5EF4-FFF2-40B4-BE49-F238E27FC236}">
                <a16:creationId xmlns="" xmlns:a16="http://schemas.microsoft.com/office/drawing/2014/main" id="{E61F8333-E9AA-2949-8739-F9C7CFD53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36" y="2216610"/>
            <a:ext cx="5394165" cy="1355025"/>
          </a:xfrm>
          <a:prstGeom prst="rect">
            <a:avLst/>
          </a:prstGeom>
        </p:spPr>
      </p:pic>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225144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6185647" cy="2126254"/>
          </a:xfrm>
        </p:spPr>
        <p:txBody>
          <a:bodyPr/>
          <a:lstStyle/>
          <a:p>
            <a:r>
              <a:rPr lang="en-US" dirty="0"/>
              <a:t>Day 8 Evaluating the ML models</a:t>
            </a:r>
          </a:p>
        </p:txBody>
      </p:sp>
    </p:spTree>
    <p:extLst>
      <p:ext uri="{BB962C8B-B14F-4D97-AF65-F5344CB8AC3E}">
        <p14:creationId xmlns:p14="http://schemas.microsoft.com/office/powerpoint/2010/main" val="644112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How to set up your data?</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2404997"/>
            <a:ext cx="8968636" cy="27385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Training set: </a:t>
            </a:r>
            <a:r>
              <a:rPr lang="en-US" dirty="0"/>
              <a:t>The subset of the data used to fit the model. </a:t>
            </a:r>
          </a:p>
          <a:p>
            <a:pPr>
              <a:lnSpc>
                <a:spcPct val="150000"/>
              </a:lnSpc>
            </a:pPr>
            <a:r>
              <a:rPr lang="en-US" b="1" dirty="0">
                <a:solidFill>
                  <a:schemeClr val="accent2"/>
                </a:solidFill>
              </a:rPr>
              <a:t>Development set: </a:t>
            </a:r>
            <a:r>
              <a:rPr lang="en-US" dirty="0"/>
              <a:t>(also known as hold-out </a:t>
            </a:r>
            <a:r>
              <a:rPr lang="en-US" dirty="0">
                <a:solidFill>
                  <a:schemeClr val="accent2"/>
                </a:solidFill>
              </a:rPr>
              <a:t>cross-validation</a:t>
            </a:r>
            <a:r>
              <a:rPr lang="en-US" dirty="0"/>
              <a:t> set): The subset of the data that is not used in training, but it will be used to guide choices in the learning process, e.g., fine-tune of hyperparameters.</a:t>
            </a:r>
          </a:p>
          <a:p>
            <a:pPr>
              <a:lnSpc>
                <a:spcPct val="150000"/>
              </a:lnSpc>
            </a:pPr>
            <a:r>
              <a:rPr lang="en-US" b="1" dirty="0">
                <a:solidFill>
                  <a:schemeClr val="accent2"/>
                </a:solidFill>
              </a:rPr>
              <a:t>Test set: </a:t>
            </a:r>
            <a:r>
              <a:rPr lang="en-US" dirty="0"/>
              <a:t>The subset of the data that </a:t>
            </a:r>
            <a:r>
              <a:rPr lang="en-US" dirty="0">
                <a:solidFill>
                  <a:schemeClr val="accent2"/>
                </a:solidFill>
              </a:rPr>
              <a:t>is not </a:t>
            </a:r>
            <a:r>
              <a:rPr lang="en-US" dirty="0"/>
              <a:t>involved in the training process - unbiased estimation of the generalization error.</a:t>
            </a:r>
          </a:p>
          <a:p>
            <a:pPr>
              <a:lnSpc>
                <a:spcPct val="150000"/>
              </a:lnSpc>
            </a:pPr>
            <a:r>
              <a:rPr lang="en-US" dirty="0"/>
              <a:t>Common choices used for many years: 80%-20%-20%, 70%-30%. </a:t>
            </a:r>
          </a:p>
          <a:p>
            <a:pPr>
              <a:lnSpc>
                <a:spcPct val="150000"/>
              </a:lnSpc>
            </a:pPr>
            <a:r>
              <a:rPr lang="en-US" dirty="0"/>
              <a:t>With the area of big-data:  90%-10%-10%, or even 98%-1%-1%.</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8" name="Picture 7">
            <a:extLst>
              <a:ext uri="{FF2B5EF4-FFF2-40B4-BE49-F238E27FC236}">
                <a16:creationId xmlns="" xmlns:a16="http://schemas.microsoft.com/office/drawing/2014/main" id="{912EC299-A635-794A-B56D-B4A44F998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422" y="1275567"/>
            <a:ext cx="5773155" cy="1104378"/>
          </a:xfrm>
          <a:prstGeom prst="rect">
            <a:avLst/>
          </a:prstGeom>
        </p:spPr>
      </p:pic>
    </p:spTree>
    <p:extLst>
      <p:ext uri="{BB962C8B-B14F-4D97-AF65-F5344CB8AC3E}">
        <p14:creationId xmlns:p14="http://schemas.microsoft.com/office/powerpoint/2010/main" val="1497681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DAAE22F9-8756-5F4D-BD97-695071012851}"/>
              </a:ext>
            </a:extLst>
          </p:cNvPr>
          <p:cNvSpPr/>
          <p:nvPr/>
        </p:nvSpPr>
        <p:spPr>
          <a:xfrm>
            <a:off x="2580362" y="1064712"/>
            <a:ext cx="6488482" cy="407878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The learning curve</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24" name="Picture 23">
            <a:extLst>
              <a:ext uri="{FF2B5EF4-FFF2-40B4-BE49-F238E27FC236}">
                <a16:creationId xmlns="" xmlns:a16="http://schemas.microsoft.com/office/drawing/2014/main" id="{64F65F79-9990-3F44-BEA5-087FBAE59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563" y="1119793"/>
            <a:ext cx="2515399" cy="1113413"/>
          </a:xfrm>
          <a:prstGeom prst="rect">
            <a:avLst/>
          </a:prstGeom>
        </p:spPr>
      </p:pic>
      <p:pic>
        <p:nvPicPr>
          <p:cNvPr id="25" name="Picture 24">
            <a:extLst>
              <a:ext uri="{FF2B5EF4-FFF2-40B4-BE49-F238E27FC236}">
                <a16:creationId xmlns="" xmlns:a16="http://schemas.microsoft.com/office/drawing/2014/main" id="{FAF2EF7C-D753-5E4E-B7FA-358ADA768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216" y="1103030"/>
            <a:ext cx="1520380" cy="1130176"/>
          </a:xfrm>
          <a:prstGeom prst="rect">
            <a:avLst/>
          </a:prstGeom>
        </p:spPr>
      </p:pic>
      <p:pic>
        <p:nvPicPr>
          <p:cNvPr id="26" name="Picture 25">
            <a:extLst>
              <a:ext uri="{FF2B5EF4-FFF2-40B4-BE49-F238E27FC236}">
                <a16:creationId xmlns="" xmlns:a16="http://schemas.microsoft.com/office/drawing/2014/main" id="{80997FF1-3D0C-8A41-B69F-A7B89749011C}"/>
              </a:ext>
            </a:extLst>
          </p:cNvPr>
          <p:cNvPicPr>
            <a:picLocks noChangeAspect="1"/>
          </p:cNvPicPr>
          <p:nvPr/>
        </p:nvPicPr>
        <p:blipFill rotWithShape="1">
          <a:blip r:embed="rId5">
            <a:extLst>
              <a:ext uri="{28A0092B-C50C-407E-A947-70E740481C1C}">
                <a14:useLocalDpi xmlns:a14="http://schemas.microsoft.com/office/drawing/2010/main" val="0"/>
              </a:ext>
            </a:extLst>
          </a:blip>
          <a:srcRect t="-1" r="67281" b="-2227"/>
          <a:stretch/>
        </p:blipFill>
        <p:spPr>
          <a:xfrm>
            <a:off x="2807631" y="1166497"/>
            <a:ext cx="1409967" cy="1207153"/>
          </a:xfrm>
          <a:prstGeom prst="rect">
            <a:avLst/>
          </a:prstGeom>
        </p:spPr>
      </p:pic>
      <p:pic>
        <p:nvPicPr>
          <p:cNvPr id="28" name="Picture 27">
            <a:extLst>
              <a:ext uri="{FF2B5EF4-FFF2-40B4-BE49-F238E27FC236}">
                <a16:creationId xmlns="" xmlns:a16="http://schemas.microsoft.com/office/drawing/2014/main" id="{BE329039-740F-EA40-B241-97D23499FECC}"/>
              </a:ext>
            </a:extLst>
          </p:cNvPr>
          <p:cNvPicPr>
            <a:picLocks noChangeAspect="1"/>
          </p:cNvPicPr>
          <p:nvPr/>
        </p:nvPicPr>
        <p:blipFill rotWithShape="1">
          <a:blip r:embed="rId5">
            <a:extLst>
              <a:ext uri="{28A0092B-C50C-407E-A947-70E740481C1C}">
                <a14:useLocalDpi xmlns:a14="http://schemas.microsoft.com/office/drawing/2010/main" val="0"/>
              </a:ext>
            </a:extLst>
          </a:blip>
          <a:srcRect l="66592" t="-1" b="-738"/>
          <a:stretch/>
        </p:blipFill>
        <p:spPr>
          <a:xfrm>
            <a:off x="2682549" y="2429889"/>
            <a:ext cx="1591197" cy="1314773"/>
          </a:xfrm>
          <a:prstGeom prst="rect">
            <a:avLst/>
          </a:prstGeom>
        </p:spPr>
      </p:pic>
      <p:pic>
        <p:nvPicPr>
          <p:cNvPr id="30" name="Picture 29">
            <a:extLst>
              <a:ext uri="{FF2B5EF4-FFF2-40B4-BE49-F238E27FC236}">
                <a16:creationId xmlns="" xmlns:a16="http://schemas.microsoft.com/office/drawing/2014/main" id="{BA924F0E-DEB1-4346-94D4-B4CE75BD9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742" y="2429889"/>
            <a:ext cx="1468213" cy="1093350"/>
          </a:xfrm>
          <a:prstGeom prst="rect">
            <a:avLst/>
          </a:prstGeom>
        </p:spPr>
      </p:pic>
      <p:pic>
        <p:nvPicPr>
          <p:cNvPr id="32" name="Picture 31">
            <a:extLst>
              <a:ext uri="{FF2B5EF4-FFF2-40B4-BE49-F238E27FC236}">
                <a16:creationId xmlns="" xmlns:a16="http://schemas.microsoft.com/office/drawing/2014/main" id="{4DD16376-53C5-8A4A-B0F0-3BAC2E084D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0563" y="2429889"/>
            <a:ext cx="2287552" cy="1118241"/>
          </a:xfrm>
          <a:prstGeom prst="rect">
            <a:avLst/>
          </a:prstGeom>
        </p:spPr>
      </p:pic>
      <p:pic>
        <p:nvPicPr>
          <p:cNvPr id="33" name="Picture 32">
            <a:extLst>
              <a:ext uri="{FF2B5EF4-FFF2-40B4-BE49-F238E27FC236}">
                <a16:creationId xmlns="" xmlns:a16="http://schemas.microsoft.com/office/drawing/2014/main" id="{640D7D96-C39F-2947-8CCB-DB15D0A2FE8B}"/>
              </a:ext>
            </a:extLst>
          </p:cNvPr>
          <p:cNvPicPr>
            <a:picLocks noChangeAspect="1"/>
          </p:cNvPicPr>
          <p:nvPr/>
        </p:nvPicPr>
        <p:blipFill rotWithShape="1">
          <a:blip r:embed="rId5">
            <a:extLst>
              <a:ext uri="{28A0092B-C50C-407E-A947-70E740481C1C}">
                <a14:useLocalDpi xmlns:a14="http://schemas.microsoft.com/office/drawing/2010/main" val="0"/>
              </a:ext>
            </a:extLst>
          </a:blip>
          <a:srcRect l="33560" r="32969" b="-731"/>
          <a:stretch/>
        </p:blipFill>
        <p:spPr>
          <a:xfrm>
            <a:off x="2727168" y="3904870"/>
            <a:ext cx="1501957" cy="1238630"/>
          </a:xfrm>
          <a:prstGeom prst="rect">
            <a:avLst/>
          </a:prstGeom>
        </p:spPr>
      </p:pic>
      <p:pic>
        <p:nvPicPr>
          <p:cNvPr id="34" name="Picture 33">
            <a:extLst>
              <a:ext uri="{FF2B5EF4-FFF2-40B4-BE49-F238E27FC236}">
                <a16:creationId xmlns="" xmlns:a16="http://schemas.microsoft.com/office/drawing/2014/main" id="{4B95F561-E096-2D45-83FE-2DB03E274D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2184" y="3878408"/>
            <a:ext cx="1494297" cy="1112774"/>
          </a:xfrm>
          <a:prstGeom prst="rect">
            <a:avLst/>
          </a:prstGeom>
        </p:spPr>
      </p:pic>
      <p:pic>
        <p:nvPicPr>
          <p:cNvPr id="35" name="Picture 34">
            <a:extLst>
              <a:ext uri="{FF2B5EF4-FFF2-40B4-BE49-F238E27FC236}">
                <a16:creationId xmlns="" xmlns:a16="http://schemas.microsoft.com/office/drawing/2014/main" id="{C2002995-3604-7141-83B1-82FC0701F1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69348" y="3784286"/>
            <a:ext cx="1647782" cy="1332702"/>
          </a:xfrm>
          <a:prstGeom prst="rect">
            <a:avLst/>
          </a:prstGeom>
        </p:spPr>
      </p:pic>
      <p:sp>
        <p:nvSpPr>
          <p:cNvPr id="36" name="TextBox 35">
            <a:extLst>
              <a:ext uri="{FF2B5EF4-FFF2-40B4-BE49-F238E27FC236}">
                <a16:creationId xmlns="" xmlns:a16="http://schemas.microsoft.com/office/drawing/2014/main" id="{BE5FD4E7-6502-5848-9D8D-D9A2587B50C7}"/>
              </a:ext>
            </a:extLst>
          </p:cNvPr>
          <p:cNvSpPr txBox="1"/>
          <p:nvPr/>
        </p:nvSpPr>
        <p:spPr>
          <a:xfrm>
            <a:off x="47370" y="1512991"/>
            <a:ext cx="2415853" cy="584775"/>
          </a:xfrm>
          <a:prstGeom prst="rect">
            <a:avLst/>
          </a:prstGeom>
          <a:noFill/>
        </p:spPr>
        <p:txBody>
          <a:bodyPr wrap="square" rtlCol="0">
            <a:spAutoFit/>
          </a:bodyPr>
          <a:lstStyle/>
          <a:p>
            <a:pPr algn="ctr"/>
            <a:r>
              <a:rPr lang="en-US" sz="1600" dirty="0"/>
              <a:t>More training samples won't help.</a:t>
            </a:r>
          </a:p>
        </p:txBody>
      </p:sp>
      <p:sp>
        <p:nvSpPr>
          <p:cNvPr id="37" name="TextBox 36">
            <a:extLst>
              <a:ext uri="{FF2B5EF4-FFF2-40B4-BE49-F238E27FC236}">
                <a16:creationId xmlns="" xmlns:a16="http://schemas.microsoft.com/office/drawing/2014/main" id="{FE40FAE2-3C9E-5F4F-8F1C-33767C1C7F55}"/>
              </a:ext>
            </a:extLst>
          </p:cNvPr>
          <p:cNvSpPr txBox="1"/>
          <p:nvPr/>
        </p:nvSpPr>
        <p:spPr>
          <a:xfrm>
            <a:off x="47370" y="2788322"/>
            <a:ext cx="2415853" cy="584775"/>
          </a:xfrm>
          <a:prstGeom prst="rect">
            <a:avLst/>
          </a:prstGeom>
          <a:noFill/>
        </p:spPr>
        <p:txBody>
          <a:bodyPr wrap="square" rtlCol="0">
            <a:spAutoFit/>
          </a:bodyPr>
          <a:lstStyle/>
          <a:p>
            <a:pPr algn="ctr"/>
            <a:r>
              <a:rPr lang="en-US" sz="1600" dirty="0"/>
              <a:t>More training samples might help</a:t>
            </a:r>
          </a:p>
        </p:txBody>
      </p:sp>
      <p:cxnSp>
        <p:nvCxnSpPr>
          <p:cNvPr id="38" name="Straight Connector 37">
            <a:extLst>
              <a:ext uri="{FF2B5EF4-FFF2-40B4-BE49-F238E27FC236}">
                <a16:creationId xmlns="" xmlns:a16="http://schemas.microsoft.com/office/drawing/2014/main" id="{6FAE2CA6-F483-5D46-9849-E9AB2A8D67A8}"/>
              </a:ext>
            </a:extLst>
          </p:cNvPr>
          <p:cNvCxnSpPr>
            <a:cxnSpLocks/>
          </p:cNvCxnSpPr>
          <p:nvPr/>
        </p:nvCxnSpPr>
        <p:spPr>
          <a:xfrm>
            <a:off x="263733" y="2373650"/>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 xmlns:a16="http://schemas.microsoft.com/office/drawing/2014/main" id="{0B195F0A-D437-7B4B-BD7C-8A8703BAB390}"/>
              </a:ext>
            </a:extLst>
          </p:cNvPr>
          <p:cNvCxnSpPr>
            <a:cxnSpLocks/>
          </p:cNvCxnSpPr>
          <p:nvPr/>
        </p:nvCxnSpPr>
        <p:spPr>
          <a:xfrm>
            <a:off x="263733" y="3752980"/>
            <a:ext cx="8454382" cy="0"/>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2247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K Fold cross-validation</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1108168"/>
            <a:ext cx="8968636" cy="8740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dirty="0"/>
              <a:t>Split the training set into </a:t>
            </a:r>
            <a:r>
              <a:rPr lang="en-US" dirty="0">
                <a:solidFill>
                  <a:schemeClr val="accent2"/>
                </a:solidFill>
              </a:rPr>
              <a:t>K</a:t>
            </a:r>
            <a:r>
              <a:rPr lang="en-US" b="1" dirty="0"/>
              <a:t> </a:t>
            </a:r>
            <a:r>
              <a:rPr lang="en-US" dirty="0"/>
              <a:t>complementary subsets. Each model is trained and validated using a different combination of such subsets.</a:t>
            </a:r>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9" name="Picture 8">
            <a:extLst>
              <a:ext uri="{FF2B5EF4-FFF2-40B4-BE49-F238E27FC236}">
                <a16:creationId xmlns="" xmlns:a16="http://schemas.microsoft.com/office/drawing/2014/main" id="{D44F7605-E130-AD4C-84B7-2F7A74967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929" y="1571986"/>
            <a:ext cx="6037545" cy="3155816"/>
          </a:xfrm>
          <a:prstGeom prst="rect">
            <a:avLst/>
          </a:prstGeom>
        </p:spPr>
      </p:pic>
      <p:sp>
        <p:nvSpPr>
          <p:cNvPr id="10" name="Text Placeholder 6">
            <a:extLst>
              <a:ext uri="{FF2B5EF4-FFF2-40B4-BE49-F238E27FC236}">
                <a16:creationId xmlns="" xmlns:a16="http://schemas.microsoft.com/office/drawing/2014/main" id="{EB00C477-4AA3-144B-A3DA-E102A182423F}"/>
              </a:ext>
            </a:extLst>
          </p:cNvPr>
          <p:cNvSpPr txBox="1">
            <a:spLocks/>
          </p:cNvSpPr>
          <p:nvPr/>
        </p:nvSpPr>
        <p:spPr>
          <a:xfrm>
            <a:off x="87682" y="1982227"/>
            <a:ext cx="3141372" cy="29446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b="1" dirty="0">
                <a:solidFill>
                  <a:schemeClr val="accent2"/>
                </a:solidFill>
              </a:rPr>
              <a:t>Stratified K-Fold Cross Validation for imbalanced datasets: </a:t>
            </a:r>
            <a:r>
              <a:rPr lang="en-US" dirty="0"/>
              <a:t>each fold contains approximately the same proportion of each class. </a:t>
            </a: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884769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What is Machine Learning?</a:t>
            </a:r>
          </a:p>
        </p:txBody>
      </p:sp>
      <p:sp>
        <p:nvSpPr>
          <p:cNvPr id="5" name="Text Placeholder 4"/>
          <p:cNvSpPr>
            <a:spLocks noGrp="1"/>
          </p:cNvSpPr>
          <p:nvPr>
            <p:ph type="body" sz="quarter" idx="13"/>
          </p:nvPr>
        </p:nvSpPr>
        <p:spPr>
          <a:xfrm>
            <a:off x="-61610" y="4917038"/>
            <a:ext cx="6950075" cy="216647"/>
          </a:xfrm>
        </p:spPr>
        <p:txBody>
          <a:bodyPr/>
          <a:lstStyle/>
          <a:p>
            <a:r>
              <a:rPr lang="en-US" dirty="0" err="1"/>
              <a:t>Débora</a:t>
            </a:r>
            <a:r>
              <a:rPr lang="en-US" dirty="0"/>
              <a:t> and </a:t>
            </a:r>
            <a:r>
              <a:rPr lang="en-US" dirty="0" err="1"/>
              <a:t>Ayham</a:t>
            </a:r>
            <a:r>
              <a:rPr lang="en-US" dirty="0"/>
              <a:t> (UWA)</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804" y="3665978"/>
            <a:ext cx="1251060" cy="1251060"/>
          </a:xfrm>
          <a:prstGeom prst="rect">
            <a:avLst/>
          </a:prstGeom>
        </p:spPr>
      </p:pic>
      <p:sp>
        <p:nvSpPr>
          <p:cNvPr id="10" name="TextBox 9"/>
          <p:cNvSpPr txBox="1"/>
          <p:nvPr/>
        </p:nvSpPr>
        <p:spPr>
          <a:xfrm>
            <a:off x="679825" y="3826516"/>
            <a:ext cx="2623930" cy="369332"/>
          </a:xfrm>
          <a:prstGeom prst="rect">
            <a:avLst/>
          </a:prstGeom>
          <a:noFill/>
        </p:spPr>
        <p:txBody>
          <a:bodyPr wrap="square" rtlCol="0">
            <a:spAutoFit/>
          </a:bodyPr>
          <a:lstStyle/>
          <a:p>
            <a:r>
              <a:rPr lang="en-US" dirty="0"/>
              <a:t>Learn from experience</a:t>
            </a:r>
          </a:p>
        </p:txBody>
      </p:sp>
      <p:sp>
        <p:nvSpPr>
          <p:cNvPr id="11" name="TextBox 10"/>
          <p:cNvSpPr txBox="1"/>
          <p:nvPr/>
        </p:nvSpPr>
        <p:spPr>
          <a:xfrm>
            <a:off x="5012989" y="3826516"/>
            <a:ext cx="2623930" cy="369332"/>
          </a:xfrm>
          <a:prstGeom prst="rect">
            <a:avLst/>
          </a:prstGeom>
          <a:noFill/>
        </p:spPr>
        <p:txBody>
          <a:bodyPr wrap="square" rtlCol="0">
            <a:spAutoFit/>
          </a:bodyPr>
          <a:lstStyle/>
          <a:p>
            <a:r>
              <a:rPr lang="en-US" dirty="0"/>
              <a:t>Learn from data</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158" y="3660617"/>
            <a:ext cx="1137376" cy="1256422"/>
          </a:xfrm>
          <a:prstGeom prst="rect">
            <a:avLst/>
          </a:prstGeom>
        </p:spPr>
      </p:pic>
      <p:pic>
        <p:nvPicPr>
          <p:cNvPr id="13" name="Picture 12" descr="CORE-Skills-ICONS-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795" y="42904"/>
            <a:ext cx="874059" cy="874059"/>
          </a:xfrm>
          <a:prstGeom prst="rect">
            <a:avLst/>
          </a:prstGeom>
        </p:spPr>
      </p:pic>
      <p:sp>
        <p:nvSpPr>
          <p:cNvPr id="14" name="Text Placeholder 1">
            <a:extLst>
              <a:ext uri="{FF2B5EF4-FFF2-40B4-BE49-F238E27FC236}">
                <a16:creationId xmlns="" xmlns:a16="http://schemas.microsoft.com/office/drawing/2014/main" id="{E3B7A301-1F38-BE4B-91AA-61D47099CFD7}"/>
              </a:ext>
            </a:extLst>
          </p:cNvPr>
          <p:cNvSpPr txBox="1">
            <a:spLocks/>
          </p:cNvSpPr>
          <p:nvPr/>
        </p:nvSpPr>
        <p:spPr>
          <a:xfrm>
            <a:off x="209689" y="1357019"/>
            <a:ext cx="8724621" cy="162200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t>Arthur Samuel (1959) addressed the Machine Learning as a field of study that gives computers the ability to learn without being explicitly programmed.</a:t>
            </a:r>
          </a:p>
          <a:p>
            <a:pPr algn="just"/>
            <a:endParaRPr lang="en-AU" sz="1800" dirty="0"/>
          </a:p>
          <a:p>
            <a:r>
              <a:rPr lang="en-US" sz="1800" dirty="0"/>
              <a:t>Machine learning is the science (art) of programming computers so they can learn from data. Data or examples that the system is using to learn are called “training set”, each training example is called “training instance or sample”. </a:t>
            </a:r>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a:p>
            <a:pPr>
              <a:spcAft>
                <a:spcPts val="900"/>
              </a:spcAft>
              <a:buClr>
                <a:schemeClr val="tx1"/>
              </a:buClr>
              <a:buFont typeface="Arial" charset="0"/>
              <a:buChar char="•"/>
            </a:pPr>
            <a:endParaRPr lang="en-AU" dirty="0"/>
          </a:p>
        </p:txBody>
      </p:sp>
    </p:spTree>
    <p:extLst>
      <p:ext uri="{BB962C8B-B14F-4D97-AF65-F5344CB8AC3E}">
        <p14:creationId xmlns:p14="http://schemas.microsoft.com/office/powerpoint/2010/main" val="3430462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Root Mean Square Error (RMSE)</a:t>
            </a:r>
          </a:p>
          <a:p>
            <a:pPr>
              <a:lnSpc>
                <a:spcPct val="150000"/>
              </a:lnSpc>
            </a:pPr>
            <a:endParaRPr lang="en-US" b="1" dirty="0">
              <a:solidFill>
                <a:schemeClr val="accent2"/>
              </a:solidFill>
            </a:endParaRPr>
          </a:p>
          <a:p>
            <a:pPr>
              <a:lnSpc>
                <a:spcPct val="150000"/>
              </a:lnSpc>
            </a:pPr>
            <a:endParaRPr lang="en-US" b="1" dirty="0">
              <a:solidFill>
                <a:schemeClr val="accent2"/>
              </a:solidFill>
            </a:endParaRPr>
          </a:p>
          <a:p>
            <a:pPr>
              <a:lnSpc>
                <a:spcPct val="150000"/>
              </a:lnSpc>
            </a:pPr>
            <a:endParaRPr lang="en-US" dirty="0"/>
          </a:p>
          <a:p>
            <a:pPr>
              <a:lnSpc>
                <a:spcPct val="150000"/>
              </a:lnSpc>
            </a:pPr>
            <a:r>
              <a:rPr lang="en-US" sz="1600" b="1" dirty="0">
                <a:solidFill>
                  <a:schemeClr val="accent2"/>
                </a:solidFill>
              </a:rPr>
              <a:t>Mean Absolute Error (MAE): </a:t>
            </a:r>
            <a:r>
              <a:rPr lang="en-US" sz="1600" dirty="0"/>
              <a:t>sometimes used when there are many outliers. </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Regression</a:t>
            </a:r>
            <a:endParaRPr lang="en-US" sz="1600"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 xmlns:a16="http://schemas.microsoft.com/office/drawing/2014/main" id="{1EB2DCDB-863B-0347-A54D-9BFDB2C31A0F}"/>
                  </a:ext>
                </a:extLst>
              </p:cNvPr>
              <p:cNvSpPr/>
              <p:nvPr/>
            </p:nvSpPr>
            <p:spPr>
              <a:xfrm>
                <a:off x="6660305" y="1049408"/>
                <a:ext cx="2111604" cy="581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b="0" i="1" smtClean="0">
                          <a:latin typeface="Cambria Math" charset="0"/>
                        </a:rPr>
                        <m:t>= </m:t>
                      </m:r>
                      <m:r>
                        <a:rPr lang="pt-BR" i="1">
                          <a:latin typeface="Cambria Math" charset="0"/>
                        </a:rPr>
                        <m:t>h</m:t>
                      </m:r>
                      <m:d>
                        <m:dPr>
                          <m:ctrlPr>
                            <a:rPr lang="pt-BR" i="1">
                              <a:latin typeface="Cambria Math" charset="0"/>
                            </a:rPr>
                          </m:ctrlPr>
                        </m:dPr>
                        <m:e>
                          <m:sSup>
                            <m:sSupPr>
                              <m:ctrlPr>
                                <a:rPr lang="pt-BR" i="1">
                                  <a:latin typeface="Cambria Math" charset="0"/>
                                </a:rPr>
                              </m:ctrlPr>
                            </m:sSupPr>
                            <m:e>
                              <m:r>
                                <a:rPr lang="pt-BR" b="1" i="0">
                                  <a:latin typeface="Cambria Math" charset="0"/>
                                </a:rPr>
                                <m:t>𝐱</m:t>
                              </m:r>
                            </m:e>
                            <m:sup>
                              <m:d>
                                <m:dPr>
                                  <m:ctrlPr>
                                    <a:rPr lang="pt-BR" i="1">
                                      <a:latin typeface="Cambria Math" charset="0"/>
                                    </a:rPr>
                                  </m:ctrlPr>
                                </m:dPr>
                                <m:e>
                                  <m:r>
                                    <a:rPr lang="pt-BR" i="1">
                                      <a:latin typeface="Cambria Math" charset="0"/>
                                    </a:rPr>
                                    <m:t>𝑖</m:t>
                                  </m:r>
                                </m:e>
                              </m:d>
                            </m:sup>
                          </m:sSup>
                        </m:e>
                      </m:d>
                    </m:oMath>
                  </m:oMathPara>
                </a14:m>
                <a:endParaRPr lang="en-US" dirty="0"/>
              </a:p>
            </p:txBody>
          </p:sp>
        </mc:Choice>
        <mc:Fallback xmlns="">
          <p:sp>
            <p:nvSpPr>
              <p:cNvPr id="10" name="Rectangle 9">
                <a:extLst>
                  <a:ext uri="{FF2B5EF4-FFF2-40B4-BE49-F238E27FC236}">
                    <a16:creationId xmlns:a16="http://schemas.microsoft.com/office/drawing/2014/main" id="{1EB2DCDB-863B-0347-A54D-9BFDB2C31A0F}"/>
                  </a:ext>
                </a:extLst>
              </p:cNvPr>
              <p:cNvSpPr>
                <a:spLocks noRot="1" noChangeAspect="1" noMove="1" noResize="1" noEditPoints="1" noAdjustHandles="1" noChangeArrowheads="1" noChangeShapeType="1" noTextEdit="1"/>
              </p:cNvSpPr>
              <p:nvPr/>
            </p:nvSpPr>
            <p:spPr>
              <a:xfrm>
                <a:off x="6660305" y="1049408"/>
                <a:ext cx="2111604" cy="5815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 xmlns:a16="http://schemas.microsoft.com/office/drawing/2014/main" id="{FD83323A-6F7D-794C-A588-82BFEB29BEAF}"/>
                  </a:ext>
                </a:extLst>
              </p:cNvPr>
              <p:cNvSpPr txBox="1"/>
              <p:nvPr/>
            </p:nvSpPr>
            <p:spPr>
              <a:xfrm>
                <a:off x="1256434" y="2031839"/>
                <a:ext cx="4120238" cy="10776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charset="0"/>
                        </a:rPr>
                        <m:t>RMSE</m:t>
                      </m:r>
                      <m:d>
                        <m:dPr>
                          <m:ctrlPr>
                            <a:rPr lang="pt-BR" b="0" i="1" smtClean="0">
                              <a:latin typeface="Cambria Math"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 </m:t>
                      </m:r>
                      <m:rad>
                        <m:radPr>
                          <m:degHide m:val="on"/>
                          <m:ctrlPr>
                            <a:rPr lang="pt-BR" b="0" i="1" smtClean="0">
                              <a:latin typeface="Cambria Math" charset="0"/>
                            </a:rPr>
                          </m:ctrlPr>
                        </m:radPr>
                        <m:deg/>
                        <m:e>
                          <m:f>
                            <m:fPr>
                              <m:ctrlPr>
                                <a:rPr lang="mr-IN" b="0" i="1" smtClean="0">
                                  <a:latin typeface="Cambria Math" charset="0"/>
                                </a:rPr>
                              </m:ctrlPr>
                            </m:fPr>
                            <m:num>
                              <m:r>
                                <a:rPr lang="pt-BR" b="0" i="1" smtClean="0">
                                  <a:latin typeface="Cambria Math" charset="0"/>
                                </a:rPr>
                                <m:t>1</m:t>
                              </m:r>
                            </m:num>
                            <m:den>
                              <m:r>
                                <a:rPr lang="pt-BR" b="0" i="1" smtClean="0">
                                  <a:latin typeface="Cambria Math" charset="0"/>
                                </a:rPr>
                                <m:t>𝑚</m:t>
                              </m:r>
                            </m:den>
                          </m:f>
                          <m:nary>
                            <m:naryPr>
                              <m:chr m:val="∑"/>
                              <m:ctrlPr>
                                <a:rPr lang="is-IS" b="0" i="1" smtClean="0">
                                  <a:latin typeface="Cambria Math" charset="0"/>
                                </a:rPr>
                              </m:ctrlPr>
                            </m:naryPr>
                            <m:sub>
                              <m:r>
                                <m:rPr>
                                  <m:brk m:alnAt="23"/>
                                </m:rPr>
                                <a:rPr lang="pt-BR" b="0" i="1" smtClean="0">
                                  <a:latin typeface="Cambria Math" charset="0"/>
                                </a:rPr>
                                <m:t>𝑖</m:t>
                              </m:r>
                              <m:r>
                                <a:rPr lang="pt-BR" b="0" i="1" smtClean="0">
                                  <a:latin typeface="Cambria Math" charset="0"/>
                                </a:rPr>
                                <m:t>=1</m:t>
                              </m:r>
                            </m:sub>
                            <m:sup>
                              <m:r>
                                <a:rPr lang="pt-BR" b="0" i="1" smtClean="0">
                                  <a:latin typeface="Cambria Math" charset="0"/>
                                </a:rPr>
                                <m:t>𝑚</m:t>
                              </m:r>
                            </m:sup>
                            <m:e>
                              <m:sSup>
                                <m:sSupPr>
                                  <m:ctrlPr>
                                    <a:rPr lang="is-IS" b="0" i="1" smtClean="0">
                                      <a:latin typeface="Cambria Math" charset="0"/>
                                    </a:rPr>
                                  </m:ctrlPr>
                                </m:sSupPr>
                                <m:e>
                                  <m:r>
                                    <a:rPr lang="pt-BR" i="1">
                                      <a:latin typeface="Cambria Math" charset="0"/>
                                    </a:rPr>
                                    <m:t>(</m:t>
                                  </m:r>
                                  <m:sSubSup>
                                    <m:sSubSupPr>
                                      <m:ctrlPr>
                                        <a:rPr lang="en-US" i="1" smtClean="0">
                                          <a:latin typeface="Cambria Math" charset="0"/>
                                        </a:rPr>
                                      </m:ctrlPr>
                                    </m:sSubSupPr>
                                    <m:e>
                                      <m:r>
                                        <a:rPr lang="pt-BR" b="0" i="1" smtClean="0">
                                          <a:latin typeface="Cambria Math" charset="0"/>
                                        </a:rPr>
                                        <m:t>𝑦</m:t>
                                      </m:r>
                                    </m:e>
                                    <m:sub>
                                      <m:r>
                                        <a:rPr lang="pt-BR" b="0" i="1" smtClean="0">
                                          <a:latin typeface="Cambria Math" charset="0"/>
                                        </a:rPr>
                                        <m:t>𝑝</m:t>
                                      </m:r>
                                    </m:sub>
                                    <m:sup>
                                      <m:r>
                                        <a:rPr lang="pt-BR" b="0" i="1" smtClean="0">
                                          <a:latin typeface="Cambria Math" charset="0"/>
                                        </a:rPr>
                                        <m:t>(</m:t>
                                      </m:r>
                                      <m:r>
                                        <a:rPr lang="pt-BR" b="0" i="1" smtClean="0">
                                          <a:latin typeface="Cambria Math" charset="0"/>
                                        </a:rPr>
                                        <m:t>𝑖</m:t>
                                      </m:r>
                                      <m:r>
                                        <a:rPr lang="pt-BR" b="0" i="1" smtClean="0">
                                          <a:latin typeface="Cambria Math" charset="0"/>
                                        </a:rPr>
                                        <m:t>)</m:t>
                                      </m:r>
                                    </m:sup>
                                  </m:sSubSup>
                                  <m:r>
                                    <a:rPr lang="pt-BR" i="1">
                                      <a:latin typeface="Cambria Math" charset="0"/>
                                    </a:rPr>
                                    <m:t>−</m:t>
                                  </m:r>
                                  <m:sSup>
                                    <m:sSupPr>
                                      <m:ctrlPr>
                                        <a:rPr lang="pt-BR" i="1">
                                          <a:latin typeface="Cambria Math"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r>
                                    <a:rPr lang="pt-BR" i="1">
                                      <a:latin typeface="Cambria Math" charset="0"/>
                                    </a:rPr>
                                    <m:t>)</m:t>
                                  </m:r>
                                </m:e>
                                <m:sup>
                                  <m:r>
                                    <a:rPr lang="pt-BR" b="0" i="1" smtClean="0">
                                      <a:latin typeface="Cambria Math" charset="0"/>
                                    </a:rPr>
                                    <m:t>2</m:t>
                                  </m:r>
                                </m:sup>
                              </m:sSup>
                            </m:e>
                          </m:nary>
                        </m:e>
                      </m:rad>
                    </m:oMath>
                  </m:oMathPara>
                </a14:m>
                <a:endParaRPr lang="en-US" dirty="0"/>
              </a:p>
            </p:txBody>
          </p:sp>
        </mc:Choice>
        <mc:Fallback xmlns="">
          <p:sp>
            <p:nvSpPr>
              <p:cNvPr id="11" name="TextBox 10">
                <a:extLst>
                  <a:ext uri="{FF2B5EF4-FFF2-40B4-BE49-F238E27FC236}">
                    <a16:creationId xmlns:a16="http://schemas.microsoft.com/office/drawing/2014/main" id="{FD83323A-6F7D-794C-A588-82BFEB29BEAF}"/>
                  </a:ext>
                </a:extLst>
              </p:cNvPr>
              <p:cNvSpPr txBox="1">
                <a:spLocks noRot="1" noChangeAspect="1" noMove="1" noResize="1" noEditPoints="1" noAdjustHandles="1" noChangeArrowheads="1" noChangeShapeType="1" noTextEdit="1"/>
              </p:cNvSpPr>
              <p:nvPr/>
            </p:nvSpPr>
            <p:spPr>
              <a:xfrm>
                <a:off x="1256434" y="2031839"/>
                <a:ext cx="4120238" cy="1077603"/>
              </a:xfrm>
              <a:prstGeom prst="rect">
                <a:avLst/>
              </a:prstGeom>
              <a:blipFill>
                <a:blip r:embed="rId4"/>
                <a:stretch>
                  <a:fillRect t="-66279" b="-1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 xmlns:a16="http://schemas.microsoft.com/office/drawing/2014/main" id="{95E6C430-0E74-AC4C-8651-B96D3DAED75B}"/>
                  </a:ext>
                </a:extLst>
              </p:cNvPr>
              <p:cNvSpPr txBox="1"/>
              <p:nvPr/>
            </p:nvSpPr>
            <p:spPr>
              <a:xfrm>
                <a:off x="1110130" y="3632801"/>
                <a:ext cx="4106702"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mtClean="0">
                          <a:latin typeface="Cambria Math" charset="0"/>
                        </a:rPr>
                        <m:t>M</m:t>
                      </m:r>
                      <m:r>
                        <m:rPr>
                          <m:sty m:val="p"/>
                        </m:rPr>
                        <a:rPr lang="pt-BR" b="0" i="0" smtClean="0">
                          <a:latin typeface="Cambria Math" charset="0"/>
                        </a:rPr>
                        <m:t>AE</m:t>
                      </m:r>
                      <m:d>
                        <m:dPr>
                          <m:ctrlPr>
                            <a:rPr lang="pt-BR" b="0" i="1" smtClean="0">
                              <a:latin typeface="Cambria Math" charset="0"/>
                            </a:rPr>
                          </m:ctrlPr>
                        </m:dPr>
                        <m:e>
                          <m:r>
                            <a:rPr lang="pt-BR" b="1" i="0" smtClean="0">
                              <a:latin typeface="Cambria Math" charset="0"/>
                            </a:rPr>
                            <m:t>𝐗</m:t>
                          </m:r>
                          <m:r>
                            <a:rPr lang="pt-BR" b="0" i="1" smtClean="0">
                              <a:latin typeface="Cambria Math" charset="0"/>
                            </a:rPr>
                            <m:t>,</m:t>
                          </m:r>
                          <m:r>
                            <a:rPr lang="pt-BR" b="0" i="1" smtClean="0">
                              <a:latin typeface="Cambria Math" charset="0"/>
                            </a:rPr>
                            <m:t>h</m:t>
                          </m:r>
                        </m:e>
                      </m:d>
                      <m:r>
                        <a:rPr lang="pt-BR" b="0" i="1" smtClean="0">
                          <a:latin typeface="Cambria Math" charset="0"/>
                        </a:rPr>
                        <m:t>=</m:t>
                      </m:r>
                      <m:f>
                        <m:fPr>
                          <m:ctrlPr>
                            <a:rPr lang="mr-IN" i="1">
                              <a:latin typeface="Cambria Math" charset="0"/>
                            </a:rPr>
                          </m:ctrlPr>
                        </m:fPr>
                        <m:num>
                          <m:r>
                            <a:rPr lang="pt-BR" i="1">
                              <a:latin typeface="Cambria Math" charset="0"/>
                            </a:rPr>
                            <m:t>1</m:t>
                          </m:r>
                        </m:num>
                        <m:den>
                          <m:r>
                            <a:rPr lang="pt-BR" i="1">
                              <a:latin typeface="Cambria Math" charset="0"/>
                            </a:rPr>
                            <m:t>𝑚</m:t>
                          </m:r>
                        </m:den>
                      </m:f>
                      <m:nary>
                        <m:naryPr>
                          <m:chr m:val="∑"/>
                          <m:ctrlPr>
                            <a:rPr lang="is-IS" i="1" smtClean="0">
                              <a:latin typeface="Cambria Math" charset="0"/>
                            </a:rPr>
                          </m:ctrlPr>
                        </m:naryPr>
                        <m:sub>
                          <m:r>
                            <m:rPr>
                              <m:brk m:alnAt="23"/>
                            </m:rPr>
                            <a:rPr lang="pt-BR" i="1">
                              <a:latin typeface="Cambria Math" charset="0"/>
                            </a:rPr>
                            <m:t>𝑖</m:t>
                          </m:r>
                          <m:r>
                            <a:rPr lang="pt-BR" i="1">
                              <a:latin typeface="Cambria Math" charset="0"/>
                            </a:rPr>
                            <m:t>=1</m:t>
                          </m:r>
                        </m:sub>
                        <m:sup>
                          <m:r>
                            <a:rPr lang="pt-BR" i="1">
                              <a:latin typeface="Cambria Math" charset="0"/>
                            </a:rPr>
                            <m:t>𝑚</m:t>
                          </m:r>
                        </m:sup>
                        <m:e>
                          <m:d>
                            <m:dPr>
                              <m:begChr m:val="|"/>
                              <m:endChr m:val="|"/>
                              <m:ctrlPr>
                                <a:rPr lang="hr-HR" i="1" smtClean="0">
                                  <a:latin typeface="Cambria Math" charset="0"/>
                                </a:rPr>
                              </m:ctrlPr>
                            </m:dPr>
                            <m:e>
                              <m:sSubSup>
                                <m:sSubSupPr>
                                  <m:ctrlPr>
                                    <a:rPr lang="en-US" i="1">
                                      <a:latin typeface="Cambria Math" charset="0"/>
                                    </a:rPr>
                                  </m:ctrlPr>
                                </m:sSubSupPr>
                                <m:e>
                                  <m:r>
                                    <a:rPr lang="pt-BR" i="1">
                                      <a:latin typeface="Cambria Math" charset="0"/>
                                    </a:rPr>
                                    <m:t>𝑦</m:t>
                                  </m:r>
                                </m:e>
                                <m:sub>
                                  <m:r>
                                    <a:rPr lang="pt-BR" i="1">
                                      <a:latin typeface="Cambria Math" charset="0"/>
                                    </a:rPr>
                                    <m:t>𝑝</m:t>
                                  </m:r>
                                </m:sub>
                                <m:sup>
                                  <m:r>
                                    <a:rPr lang="pt-BR" i="1">
                                      <a:latin typeface="Cambria Math" charset="0"/>
                                    </a:rPr>
                                    <m:t>(</m:t>
                                  </m:r>
                                  <m:r>
                                    <a:rPr lang="pt-BR" i="1">
                                      <a:latin typeface="Cambria Math" charset="0"/>
                                    </a:rPr>
                                    <m:t>𝑖</m:t>
                                  </m:r>
                                  <m:r>
                                    <a:rPr lang="pt-BR" i="1">
                                      <a:latin typeface="Cambria Math" charset="0"/>
                                    </a:rPr>
                                    <m:t>)</m:t>
                                  </m:r>
                                </m:sup>
                              </m:sSubSup>
                              <m:r>
                                <a:rPr lang="pt-BR" i="1">
                                  <a:latin typeface="Cambria Math" charset="0"/>
                                </a:rPr>
                                <m:t>−</m:t>
                              </m:r>
                              <m:sSup>
                                <m:sSupPr>
                                  <m:ctrlPr>
                                    <a:rPr lang="pt-BR" i="1">
                                      <a:latin typeface="Cambria Math" charset="0"/>
                                    </a:rPr>
                                  </m:ctrlPr>
                                </m:sSupPr>
                                <m:e>
                                  <m:r>
                                    <a:rPr lang="pt-BR" i="1">
                                      <a:latin typeface="Cambria Math" charset="0"/>
                                    </a:rPr>
                                    <m:t>𝑦</m:t>
                                  </m:r>
                                </m:e>
                                <m:sup>
                                  <m:r>
                                    <a:rPr lang="pt-BR" i="1">
                                      <a:latin typeface="Cambria Math" charset="0"/>
                                    </a:rPr>
                                    <m:t>(</m:t>
                                  </m:r>
                                  <m:r>
                                    <a:rPr lang="pt-BR" i="1">
                                      <a:latin typeface="Cambria Math" charset="0"/>
                                    </a:rPr>
                                    <m:t>𝑖</m:t>
                                  </m:r>
                                  <m:r>
                                    <a:rPr lang="pt-BR" i="1">
                                      <a:latin typeface="Cambria Math" charset="0"/>
                                    </a:rPr>
                                    <m:t>)</m:t>
                                  </m:r>
                                </m:sup>
                              </m:sSup>
                            </m:e>
                          </m:d>
                        </m:e>
                      </m:nary>
                    </m:oMath>
                  </m:oMathPara>
                </a14:m>
                <a:endParaRPr lang="en-US" dirty="0"/>
              </a:p>
            </p:txBody>
          </p:sp>
        </mc:Choice>
        <mc:Fallback xmlns="">
          <p:sp>
            <p:nvSpPr>
              <p:cNvPr id="12" name="TextBox 11">
                <a:extLst>
                  <a:ext uri="{FF2B5EF4-FFF2-40B4-BE49-F238E27FC236}">
                    <a16:creationId xmlns:a16="http://schemas.microsoft.com/office/drawing/2014/main" id="{95E6C430-0E74-AC4C-8651-B96D3DAED75B}"/>
                  </a:ext>
                </a:extLst>
              </p:cNvPr>
              <p:cNvSpPr txBox="1">
                <a:spLocks noRot="1" noChangeAspect="1" noMove="1" noResize="1" noEditPoints="1" noAdjustHandles="1" noChangeArrowheads="1" noChangeShapeType="1" noTextEdit="1"/>
              </p:cNvSpPr>
              <p:nvPr/>
            </p:nvSpPr>
            <p:spPr>
              <a:xfrm>
                <a:off x="1110130" y="3632801"/>
                <a:ext cx="4106702" cy="1008225"/>
              </a:xfrm>
              <a:prstGeom prst="rect">
                <a:avLst/>
              </a:prstGeom>
              <a:blipFill>
                <a:blip r:embed="rId5"/>
                <a:stretch>
                  <a:fillRect t="-87500" b="-110000"/>
                </a:stretch>
              </a:blipFill>
            </p:spPr>
            <p:txBody>
              <a:bodyPr/>
              <a:lstStyle/>
              <a:p>
                <a:r>
                  <a:rPr lang="en-US">
                    <a:noFill/>
                  </a:rPr>
                  <a:t> </a:t>
                </a:r>
              </a:p>
            </p:txBody>
          </p:sp>
        </mc:Fallback>
      </mc:AlternateContent>
    </p:spTree>
    <p:extLst>
      <p:ext uri="{BB962C8B-B14F-4D97-AF65-F5344CB8AC3E}">
        <p14:creationId xmlns:p14="http://schemas.microsoft.com/office/powerpoint/2010/main" val="3086210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1572767"/>
            <a:ext cx="8968636" cy="35707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Accuracy (trickier for imbalanced datasets)</a:t>
            </a:r>
          </a:p>
          <a:p>
            <a:pPr>
              <a:lnSpc>
                <a:spcPct val="150000"/>
              </a:lnSpc>
            </a:pPr>
            <a:r>
              <a:rPr lang="en-US" sz="1600" dirty="0"/>
              <a:t>Confusion matrix</a:t>
            </a:r>
          </a:p>
          <a:p>
            <a:pPr>
              <a:lnSpc>
                <a:spcPct val="150000"/>
              </a:lnSpc>
            </a:pPr>
            <a:endParaRPr lang="en-US" dirty="0"/>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Classification</a:t>
            </a:r>
          </a:p>
        </p:txBody>
      </p:sp>
      <p:pic>
        <p:nvPicPr>
          <p:cNvPr id="13" name="Picture 12">
            <a:extLst>
              <a:ext uri="{FF2B5EF4-FFF2-40B4-BE49-F238E27FC236}">
                <a16:creationId xmlns="" xmlns:a16="http://schemas.microsoft.com/office/drawing/2014/main" id="{3DE8F6ED-20F9-754B-B333-F6D6228B5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 y="2779400"/>
            <a:ext cx="4254286" cy="1531542"/>
          </a:xfrm>
          <a:prstGeom prst="rect">
            <a:avLst/>
          </a:prstGeom>
        </p:spPr>
      </p:pic>
      <p:grpSp>
        <p:nvGrpSpPr>
          <p:cNvPr id="14" name="Group 13">
            <a:extLst>
              <a:ext uri="{FF2B5EF4-FFF2-40B4-BE49-F238E27FC236}">
                <a16:creationId xmlns="" xmlns:a16="http://schemas.microsoft.com/office/drawing/2014/main" id="{17CFD87F-2007-0141-BA22-65098A254CF6}"/>
              </a:ext>
            </a:extLst>
          </p:cNvPr>
          <p:cNvGrpSpPr/>
          <p:nvPr/>
        </p:nvGrpSpPr>
        <p:grpSpPr>
          <a:xfrm>
            <a:off x="4564144" y="2242848"/>
            <a:ext cx="4469384" cy="2068093"/>
            <a:chOff x="4434586" y="3646303"/>
            <a:chExt cx="4469384" cy="2068093"/>
          </a:xfrm>
        </p:grpSpPr>
        <p:pic>
          <p:nvPicPr>
            <p:cNvPr id="16" name="Picture 15">
              <a:extLst>
                <a:ext uri="{FF2B5EF4-FFF2-40B4-BE49-F238E27FC236}">
                  <a16:creationId xmlns="" xmlns:a16="http://schemas.microsoft.com/office/drawing/2014/main" id="{D1461843-D7B6-B849-AFEF-BA8B602DF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089" y="4123959"/>
              <a:ext cx="4417881" cy="1590437"/>
            </a:xfrm>
            <a:prstGeom prst="rect">
              <a:avLst/>
            </a:prstGeom>
          </p:spPr>
        </p:pic>
        <p:sp>
          <p:nvSpPr>
            <p:cNvPr id="17" name="TextBox 16">
              <a:extLst>
                <a:ext uri="{FF2B5EF4-FFF2-40B4-BE49-F238E27FC236}">
                  <a16:creationId xmlns="" xmlns:a16="http://schemas.microsoft.com/office/drawing/2014/main" id="{EA550F64-C89F-C546-8B57-5B84D2E7CA97}"/>
                </a:ext>
              </a:extLst>
            </p:cNvPr>
            <p:cNvSpPr txBox="1"/>
            <p:nvPr/>
          </p:nvSpPr>
          <p:spPr>
            <a:xfrm>
              <a:off x="4434586" y="3646303"/>
              <a:ext cx="995401" cy="369332"/>
            </a:xfrm>
            <a:prstGeom prst="rect">
              <a:avLst/>
            </a:prstGeom>
            <a:noFill/>
          </p:spPr>
          <p:txBody>
            <a:bodyPr wrap="none" rtlCol="0">
              <a:spAutoFit/>
            </a:bodyPr>
            <a:lstStyle/>
            <a:p>
              <a:r>
                <a:rPr lang="en-US" b="1" dirty="0">
                  <a:solidFill>
                    <a:schemeClr val="accent2"/>
                  </a:solidFill>
                </a:rPr>
                <a:t>Example</a:t>
              </a:r>
            </a:p>
          </p:txBody>
        </p:sp>
        <p:sp>
          <p:nvSpPr>
            <p:cNvPr id="18" name="TextBox 17">
              <a:extLst>
                <a:ext uri="{FF2B5EF4-FFF2-40B4-BE49-F238E27FC236}">
                  <a16:creationId xmlns="" xmlns:a16="http://schemas.microsoft.com/office/drawing/2014/main" id="{328A6ACD-1AEE-6243-8CA6-939F685814BA}"/>
                </a:ext>
              </a:extLst>
            </p:cNvPr>
            <p:cNvSpPr txBox="1"/>
            <p:nvPr/>
          </p:nvSpPr>
          <p:spPr>
            <a:xfrm>
              <a:off x="6541287" y="4743546"/>
              <a:ext cx="806631" cy="461665"/>
            </a:xfrm>
            <a:prstGeom prst="rect">
              <a:avLst/>
            </a:prstGeom>
            <a:solidFill>
              <a:schemeClr val="bg1"/>
            </a:solidFill>
          </p:spPr>
          <p:txBody>
            <a:bodyPr wrap="none" rtlCol="0">
              <a:spAutoFit/>
            </a:bodyPr>
            <a:lstStyle/>
            <a:p>
              <a:r>
                <a:rPr lang="en-US"/>
                <a:t>4344</a:t>
              </a:r>
            </a:p>
          </p:txBody>
        </p:sp>
        <p:sp>
          <p:nvSpPr>
            <p:cNvPr id="19" name="TextBox 18">
              <a:extLst>
                <a:ext uri="{FF2B5EF4-FFF2-40B4-BE49-F238E27FC236}">
                  <a16:creationId xmlns="" xmlns:a16="http://schemas.microsoft.com/office/drawing/2014/main" id="{C4A728F5-E5A4-5C49-BE82-23277EEE7449}"/>
                </a:ext>
              </a:extLst>
            </p:cNvPr>
            <p:cNvSpPr txBox="1"/>
            <p:nvPr/>
          </p:nvSpPr>
          <p:spPr>
            <a:xfrm>
              <a:off x="7702031" y="5236117"/>
              <a:ext cx="962123" cy="461665"/>
            </a:xfrm>
            <a:prstGeom prst="rect">
              <a:avLst/>
            </a:prstGeom>
            <a:solidFill>
              <a:schemeClr val="bg1"/>
            </a:solidFill>
          </p:spPr>
          <p:txBody>
            <a:bodyPr wrap="none" rtlCol="0">
              <a:spAutoFit/>
            </a:bodyPr>
            <a:lstStyle/>
            <a:p>
              <a:r>
                <a:rPr lang="en-US" dirty="0"/>
                <a:t>53272</a:t>
              </a:r>
            </a:p>
          </p:txBody>
        </p:sp>
        <p:sp>
          <p:nvSpPr>
            <p:cNvPr id="20" name="TextBox 19">
              <a:extLst>
                <a:ext uri="{FF2B5EF4-FFF2-40B4-BE49-F238E27FC236}">
                  <a16:creationId xmlns="" xmlns:a16="http://schemas.microsoft.com/office/drawing/2014/main" id="{888FD925-3082-524B-AB3A-2B7CCDBC36FC}"/>
                </a:ext>
              </a:extLst>
            </p:cNvPr>
            <p:cNvSpPr txBox="1"/>
            <p:nvPr/>
          </p:nvSpPr>
          <p:spPr>
            <a:xfrm>
              <a:off x="6451824" y="5216094"/>
              <a:ext cx="806631" cy="461665"/>
            </a:xfrm>
            <a:prstGeom prst="rect">
              <a:avLst/>
            </a:prstGeom>
            <a:solidFill>
              <a:schemeClr val="bg1"/>
            </a:solidFill>
          </p:spPr>
          <p:txBody>
            <a:bodyPr wrap="none" rtlCol="0">
              <a:spAutoFit/>
            </a:bodyPr>
            <a:lstStyle/>
            <a:p>
              <a:r>
                <a:rPr lang="en-US" dirty="0"/>
                <a:t>1077</a:t>
              </a:r>
            </a:p>
          </p:txBody>
        </p:sp>
        <p:sp>
          <p:nvSpPr>
            <p:cNvPr id="21" name="TextBox 20">
              <a:extLst>
                <a:ext uri="{FF2B5EF4-FFF2-40B4-BE49-F238E27FC236}">
                  <a16:creationId xmlns="" xmlns:a16="http://schemas.microsoft.com/office/drawing/2014/main" id="{359D36F9-26FF-E442-BD0B-3C1B881BBD84}"/>
                </a:ext>
              </a:extLst>
            </p:cNvPr>
            <p:cNvSpPr txBox="1"/>
            <p:nvPr/>
          </p:nvSpPr>
          <p:spPr>
            <a:xfrm>
              <a:off x="7779778" y="4743545"/>
              <a:ext cx="806631" cy="461665"/>
            </a:xfrm>
            <a:prstGeom prst="rect">
              <a:avLst/>
            </a:prstGeom>
            <a:solidFill>
              <a:schemeClr val="bg1"/>
            </a:solidFill>
          </p:spPr>
          <p:txBody>
            <a:bodyPr wrap="none" rtlCol="0">
              <a:spAutoFit/>
            </a:bodyPr>
            <a:lstStyle/>
            <a:p>
              <a:r>
                <a:rPr lang="en-US" dirty="0"/>
                <a:t>1307</a:t>
              </a:r>
            </a:p>
          </p:txBody>
        </p:sp>
      </p:grpSp>
      <p:sp>
        <p:nvSpPr>
          <p:cNvPr id="22" name="TextBox 21">
            <a:extLst>
              <a:ext uri="{FF2B5EF4-FFF2-40B4-BE49-F238E27FC236}">
                <a16:creationId xmlns="" xmlns:a16="http://schemas.microsoft.com/office/drawing/2014/main" id="{82EE3BD0-50C2-7647-A278-20DE8ABBCC74}"/>
              </a:ext>
            </a:extLst>
          </p:cNvPr>
          <p:cNvSpPr txBox="1"/>
          <p:nvPr/>
        </p:nvSpPr>
        <p:spPr>
          <a:xfrm>
            <a:off x="5822640" y="4514551"/>
            <a:ext cx="2699265" cy="461665"/>
          </a:xfrm>
          <a:prstGeom prst="rect">
            <a:avLst/>
          </a:prstGeom>
          <a:noFill/>
        </p:spPr>
        <p:txBody>
          <a:bodyPr wrap="none" rtlCol="0">
            <a:spAutoFit/>
          </a:bodyPr>
          <a:lstStyle/>
          <a:p>
            <a:r>
              <a:rPr lang="en-US" dirty="0">
                <a:solidFill>
                  <a:srgbClr val="C00000"/>
                </a:solidFill>
              </a:rPr>
              <a:t>Accuracy over 95% !</a:t>
            </a:r>
          </a:p>
        </p:txBody>
      </p:sp>
      <p:cxnSp>
        <p:nvCxnSpPr>
          <p:cNvPr id="23" name="Straight Connector 22">
            <a:extLst>
              <a:ext uri="{FF2B5EF4-FFF2-40B4-BE49-F238E27FC236}">
                <a16:creationId xmlns="" xmlns:a16="http://schemas.microsoft.com/office/drawing/2014/main" id="{28C40BA6-3AA8-9D4C-A6C1-AD232C59F853}"/>
              </a:ext>
            </a:extLst>
          </p:cNvPr>
          <p:cNvCxnSpPr>
            <a:cxnSpLocks/>
          </p:cNvCxnSpPr>
          <p:nvPr/>
        </p:nvCxnSpPr>
        <p:spPr>
          <a:xfrm flipH="1">
            <a:off x="4559277" y="2279904"/>
            <a:ext cx="531" cy="275527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9162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2" y="1365503"/>
            <a:ext cx="3728644"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Accuracy of positive predictions</a:t>
            </a:r>
          </a:p>
          <a:p>
            <a:pPr>
              <a:lnSpc>
                <a:spcPct val="150000"/>
              </a:lnSpc>
            </a:pPr>
            <a:endParaRPr lang="en-US"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87682" y="1137977"/>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6E3CEEE1-C008-7747-961A-240CB0A63529}"/>
                  </a:ext>
                </a:extLst>
              </p:cNvPr>
              <p:cNvSpPr txBox="1"/>
              <p:nvPr/>
            </p:nvSpPr>
            <p:spPr>
              <a:xfrm>
                <a:off x="485605" y="1754098"/>
                <a:ext cx="2474332" cy="406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𝑝𝑟𝑒𝑐𝑖𝑠𝑖𝑜𝑛</m:t>
                      </m:r>
                      <m:r>
                        <a:rPr lang="pt-BR" sz="1400" b="0" i="1" smtClean="0">
                          <a:latin typeface="Cambria Math" charset="0"/>
                        </a:rPr>
                        <m:t>= </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𝐹𝑃</m:t>
                          </m:r>
                        </m:den>
                      </m:f>
                    </m:oMath>
                  </m:oMathPara>
                </a14:m>
                <a:endParaRPr lang="en-US" sz="1400" dirty="0"/>
              </a:p>
            </p:txBody>
          </p:sp>
        </mc:Choice>
        <mc:Fallback xmlns="">
          <p:sp>
            <p:nvSpPr>
              <p:cNvPr id="24" name="TextBox 23">
                <a:extLst>
                  <a:ext uri="{FF2B5EF4-FFF2-40B4-BE49-F238E27FC236}">
                    <a16:creationId xmlns:a16="http://schemas.microsoft.com/office/drawing/2014/main" id="{6E3CEEE1-C008-7747-961A-240CB0A63529}"/>
                  </a:ext>
                </a:extLst>
              </p:cNvPr>
              <p:cNvSpPr txBox="1">
                <a:spLocks noRot="1" noChangeAspect="1" noMove="1" noResize="1" noEditPoints="1" noAdjustHandles="1" noChangeArrowheads="1" noChangeShapeType="1" noTextEdit="1"/>
              </p:cNvSpPr>
              <p:nvPr/>
            </p:nvSpPr>
            <p:spPr>
              <a:xfrm>
                <a:off x="485605" y="1754098"/>
                <a:ext cx="2474332" cy="406906"/>
              </a:xfrm>
              <a:prstGeom prst="rect">
                <a:avLst/>
              </a:prstGeom>
              <a:blipFill>
                <a:blip r:embed="rId3"/>
                <a:stretch>
                  <a:fillRect t="-3030" b="-12121"/>
                </a:stretch>
              </a:blipFill>
            </p:spPr>
            <p:txBody>
              <a:bodyPr/>
              <a:lstStyle/>
              <a:p>
                <a:r>
                  <a:rPr lang="en-US">
                    <a:noFill/>
                  </a:rPr>
                  <a:t> </a:t>
                </a:r>
              </a:p>
            </p:txBody>
          </p:sp>
        </mc:Fallback>
      </mc:AlternateContent>
      <p:sp>
        <p:nvSpPr>
          <p:cNvPr id="26" name="TextBox 25">
            <a:extLst>
              <a:ext uri="{FF2B5EF4-FFF2-40B4-BE49-F238E27FC236}">
                <a16:creationId xmlns="" xmlns:a16="http://schemas.microsoft.com/office/drawing/2014/main" id="{9B0DE199-4EB3-EF40-B03B-4BA4523EB4A3}"/>
              </a:ext>
            </a:extLst>
          </p:cNvPr>
          <p:cNvSpPr txBox="1"/>
          <p:nvPr/>
        </p:nvSpPr>
        <p:spPr>
          <a:xfrm>
            <a:off x="6811787" y="3421197"/>
            <a:ext cx="1490023" cy="338554"/>
          </a:xfrm>
          <a:prstGeom prst="rect">
            <a:avLst/>
          </a:prstGeom>
          <a:noFill/>
        </p:spPr>
        <p:txBody>
          <a:bodyPr wrap="none" rtlCol="0">
            <a:spAutoFit/>
          </a:bodyPr>
          <a:lstStyle/>
          <a:p>
            <a:r>
              <a:rPr lang="en-US" sz="1600" dirty="0">
                <a:solidFill>
                  <a:srgbClr val="C00000"/>
                </a:solidFill>
              </a:rPr>
              <a:t>Precision = 77%</a:t>
            </a:r>
          </a:p>
        </p:txBody>
      </p:sp>
      <p:sp>
        <p:nvSpPr>
          <p:cNvPr id="27" name="Text Placeholder 3">
            <a:extLst>
              <a:ext uri="{FF2B5EF4-FFF2-40B4-BE49-F238E27FC236}">
                <a16:creationId xmlns="" xmlns:a16="http://schemas.microsoft.com/office/drawing/2014/main" id="{54FBD4FB-B076-D449-B95D-0641D49D6084}"/>
              </a:ext>
            </a:extLst>
          </p:cNvPr>
          <p:cNvSpPr txBox="1">
            <a:spLocks/>
          </p:cNvSpPr>
          <p:nvPr/>
        </p:nvSpPr>
        <p:spPr>
          <a:xfrm>
            <a:off x="87275" y="2097923"/>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Recall</a:t>
            </a:r>
          </a:p>
        </p:txBody>
      </p:sp>
      <p:sp>
        <p:nvSpPr>
          <p:cNvPr id="29" name="TextBox 28">
            <a:extLst>
              <a:ext uri="{FF2B5EF4-FFF2-40B4-BE49-F238E27FC236}">
                <a16:creationId xmlns="" xmlns:a16="http://schemas.microsoft.com/office/drawing/2014/main" id="{283A3B8A-8281-364D-854A-7FFD98BFD284}"/>
              </a:ext>
            </a:extLst>
          </p:cNvPr>
          <p:cNvSpPr txBox="1"/>
          <p:nvPr/>
        </p:nvSpPr>
        <p:spPr>
          <a:xfrm>
            <a:off x="6823979" y="3712966"/>
            <a:ext cx="1222899" cy="338554"/>
          </a:xfrm>
          <a:prstGeom prst="rect">
            <a:avLst/>
          </a:prstGeom>
          <a:noFill/>
        </p:spPr>
        <p:txBody>
          <a:bodyPr wrap="none" rtlCol="0">
            <a:spAutoFit/>
          </a:bodyPr>
          <a:lstStyle/>
          <a:p>
            <a:r>
              <a:rPr lang="en-US" sz="1600" dirty="0">
                <a:solidFill>
                  <a:srgbClr val="C00000"/>
                </a:solidFill>
              </a:rPr>
              <a:t>Recall = 79%</a:t>
            </a:r>
          </a:p>
        </p:txBody>
      </p:sp>
      <p:sp>
        <p:nvSpPr>
          <p:cNvPr id="30" name="Text Placeholder 6">
            <a:extLst>
              <a:ext uri="{FF2B5EF4-FFF2-40B4-BE49-F238E27FC236}">
                <a16:creationId xmlns="" xmlns:a16="http://schemas.microsoft.com/office/drawing/2014/main" id="{D0C3F966-BB6B-DD41-85BA-15F23B54AE42}"/>
              </a:ext>
            </a:extLst>
          </p:cNvPr>
          <p:cNvSpPr txBox="1">
            <a:spLocks/>
          </p:cNvSpPr>
          <p:nvPr/>
        </p:nvSpPr>
        <p:spPr>
          <a:xfrm>
            <a:off x="87275" y="2347601"/>
            <a:ext cx="3996666" cy="7071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Ratio of correct positive predictions</a:t>
            </a:r>
          </a:p>
          <a:p>
            <a:pPr>
              <a:lnSpc>
                <a:spcPct val="150000"/>
              </a:lnSpc>
            </a:pPr>
            <a:endParaRPr lang="en-US"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A2D59751-8C97-0745-9F91-7FB6C8D5EE41}"/>
                  </a:ext>
                </a:extLst>
              </p:cNvPr>
              <p:cNvSpPr txBox="1"/>
              <p:nvPr/>
            </p:nvSpPr>
            <p:spPr>
              <a:xfrm>
                <a:off x="857155" y="2772329"/>
                <a:ext cx="1471557"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𝑟𝑒𝑐𝑎𝑙𝑙</m:t>
                      </m:r>
                      <m:r>
                        <a:rPr lang="pt-BR" sz="1400" b="0" i="1" smtClean="0">
                          <a:latin typeface="Cambria Math" charset="0"/>
                        </a:rPr>
                        <m:t>= </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r>
                            <a:rPr lang="pt-BR" sz="1400" b="0" i="1" smtClean="0">
                              <a:latin typeface="Cambria Math" charset="0"/>
                            </a:rPr>
                            <m:t>𝐹𝑁</m:t>
                          </m:r>
                        </m:den>
                      </m:f>
                    </m:oMath>
                  </m:oMathPara>
                </a14:m>
                <a:endParaRPr lang="en-US" sz="1400" dirty="0"/>
              </a:p>
            </p:txBody>
          </p:sp>
        </mc:Choice>
        <mc:Fallback xmlns="">
          <p:sp>
            <p:nvSpPr>
              <p:cNvPr id="31" name="TextBox 30">
                <a:extLst>
                  <a:ext uri="{FF2B5EF4-FFF2-40B4-BE49-F238E27FC236}">
                    <a16:creationId xmlns:a16="http://schemas.microsoft.com/office/drawing/2014/main" id="{A2D59751-8C97-0745-9F91-7FB6C8D5EE41}"/>
                  </a:ext>
                </a:extLst>
              </p:cNvPr>
              <p:cNvSpPr txBox="1">
                <a:spLocks noRot="1" noChangeAspect="1" noMove="1" noResize="1" noEditPoints="1" noAdjustHandles="1" noChangeArrowheads="1" noChangeShapeType="1" noTextEdit="1"/>
              </p:cNvSpPr>
              <p:nvPr/>
            </p:nvSpPr>
            <p:spPr>
              <a:xfrm>
                <a:off x="857155" y="2772329"/>
                <a:ext cx="1471557" cy="406906"/>
              </a:xfrm>
              <a:prstGeom prst="rect">
                <a:avLst/>
              </a:prstGeom>
              <a:blipFill>
                <a:blip r:embed="rId4"/>
                <a:stretch>
                  <a:fillRect l="-1709" t="-3030" r="-2564" b="-12121"/>
                </a:stretch>
              </a:blipFill>
            </p:spPr>
            <p:txBody>
              <a:bodyPr/>
              <a:lstStyle/>
              <a:p>
                <a:r>
                  <a:rPr lang="en-US">
                    <a:noFill/>
                  </a:rPr>
                  <a:t> </a:t>
                </a:r>
              </a:p>
            </p:txBody>
          </p:sp>
        </mc:Fallback>
      </mc:AlternateContent>
      <p:pic>
        <p:nvPicPr>
          <p:cNvPr id="33" name="Picture 32">
            <a:extLst>
              <a:ext uri="{FF2B5EF4-FFF2-40B4-BE49-F238E27FC236}">
                <a16:creationId xmlns="" xmlns:a16="http://schemas.microsoft.com/office/drawing/2014/main" id="{1333B92E-7EDA-A84D-A20E-B2DC2305B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621" y="1795098"/>
            <a:ext cx="2080902" cy="1491999"/>
          </a:xfrm>
          <a:prstGeom prst="rect">
            <a:avLst/>
          </a:prstGeom>
        </p:spPr>
      </p:pic>
      <p:sp>
        <p:nvSpPr>
          <p:cNvPr id="34" name="TextBox 33">
            <a:extLst>
              <a:ext uri="{FF2B5EF4-FFF2-40B4-BE49-F238E27FC236}">
                <a16:creationId xmlns="" xmlns:a16="http://schemas.microsoft.com/office/drawing/2014/main" id="{665A46FF-9D43-F44D-BB95-85FEA4C7F518}"/>
              </a:ext>
            </a:extLst>
          </p:cNvPr>
          <p:cNvSpPr txBox="1"/>
          <p:nvPr/>
        </p:nvSpPr>
        <p:spPr>
          <a:xfrm>
            <a:off x="6630795" y="1297531"/>
            <a:ext cx="1112420" cy="369332"/>
          </a:xfrm>
          <a:prstGeom prst="rect">
            <a:avLst/>
          </a:prstGeom>
          <a:noFill/>
        </p:spPr>
        <p:txBody>
          <a:bodyPr wrap="none" rtlCol="0">
            <a:spAutoFit/>
          </a:bodyPr>
          <a:lstStyle/>
          <a:p>
            <a:r>
              <a:rPr lang="en-US" b="1" dirty="0">
                <a:solidFill>
                  <a:schemeClr val="accent2"/>
                </a:solidFill>
              </a:rPr>
              <a:t>Example: </a:t>
            </a:r>
          </a:p>
        </p:txBody>
      </p:sp>
      <p:sp>
        <p:nvSpPr>
          <p:cNvPr id="35" name="TextBox 34">
            <a:extLst>
              <a:ext uri="{FF2B5EF4-FFF2-40B4-BE49-F238E27FC236}">
                <a16:creationId xmlns="" xmlns:a16="http://schemas.microsoft.com/office/drawing/2014/main" id="{4B27774E-250B-1B43-B4C2-6367C0274CC6}"/>
              </a:ext>
            </a:extLst>
          </p:cNvPr>
          <p:cNvSpPr txBox="1"/>
          <p:nvPr/>
        </p:nvSpPr>
        <p:spPr>
          <a:xfrm>
            <a:off x="7377737" y="2205925"/>
            <a:ext cx="601447" cy="338554"/>
          </a:xfrm>
          <a:prstGeom prst="rect">
            <a:avLst/>
          </a:prstGeom>
          <a:solidFill>
            <a:schemeClr val="bg1"/>
          </a:solidFill>
        </p:spPr>
        <p:txBody>
          <a:bodyPr wrap="none" rtlCol="0">
            <a:spAutoFit/>
          </a:bodyPr>
          <a:lstStyle/>
          <a:p>
            <a:r>
              <a:rPr lang="en-US" sz="1600" dirty="0"/>
              <a:t>4344</a:t>
            </a:r>
          </a:p>
        </p:txBody>
      </p:sp>
      <p:sp>
        <p:nvSpPr>
          <p:cNvPr id="36" name="TextBox 35">
            <a:extLst>
              <a:ext uri="{FF2B5EF4-FFF2-40B4-BE49-F238E27FC236}">
                <a16:creationId xmlns="" xmlns:a16="http://schemas.microsoft.com/office/drawing/2014/main" id="{905906E0-B2FE-FA46-82FB-96ACFA2ACE86}"/>
              </a:ext>
            </a:extLst>
          </p:cNvPr>
          <p:cNvSpPr txBox="1"/>
          <p:nvPr/>
        </p:nvSpPr>
        <p:spPr>
          <a:xfrm>
            <a:off x="8134332" y="2775964"/>
            <a:ext cx="705642" cy="338554"/>
          </a:xfrm>
          <a:prstGeom prst="rect">
            <a:avLst/>
          </a:prstGeom>
          <a:solidFill>
            <a:schemeClr val="bg1"/>
          </a:solidFill>
        </p:spPr>
        <p:txBody>
          <a:bodyPr wrap="none" rtlCol="0">
            <a:spAutoFit/>
          </a:bodyPr>
          <a:lstStyle/>
          <a:p>
            <a:r>
              <a:rPr lang="en-US" sz="1600" dirty="0"/>
              <a:t>53272</a:t>
            </a:r>
          </a:p>
        </p:txBody>
      </p:sp>
      <p:sp>
        <p:nvSpPr>
          <p:cNvPr id="37" name="TextBox 36">
            <a:extLst>
              <a:ext uri="{FF2B5EF4-FFF2-40B4-BE49-F238E27FC236}">
                <a16:creationId xmlns="" xmlns:a16="http://schemas.microsoft.com/office/drawing/2014/main" id="{E0AFDB0E-F17C-2F49-B803-5F4CAEA87CA5}"/>
              </a:ext>
            </a:extLst>
          </p:cNvPr>
          <p:cNvSpPr txBox="1"/>
          <p:nvPr/>
        </p:nvSpPr>
        <p:spPr>
          <a:xfrm>
            <a:off x="7377736" y="2786029"/>
            <a:ext cx="601447" cy="338554"/>
          </a:xfrm>
          <a:prstGeom prst="rect">
            <a:avLst/>
          </a:prstGeom>
          <a:solidFill>
            <a:schemeClr val="bg1"/>
          </a:solidFill>
        </p:spPr>
        <p:txBody>
          <a:bodyPr wrap="square" rtlCol="0">
            <a:spAutoFit/>
          </a:bodyPr>
          <a:lstStyle/>
          <a:p>
            <a:r>
              <a:rPr lang="en-US" sz="1600" dirty="0"/>
              <a:t>1077</a:t>
            </a:r>
          </a:p>
        </p:txBody>
      </p:sp>
      <p:sp>
        <p:nvSpPr>
          <p:cNvPr id="38" name="TextBox 37">
            <a:extLst>
              <a:ext uri="{FF2B5EF4-FFF2-40B4-BE49-F238E27FC236}">
                <a16:creationId xmlns="" xmlns:a16="http://schemas.microsoft.com/office/drawing/2014/main" id="{AE0140A2-8E52-F44F-9E1D-22B12FCF3F92}"/>
              </a:ext>
            </a:extLst>
          </p:cNvPr>
          <p:cNvSpPr txBox="1"/>
          <p:nvPr/>
        </p:nvSpPr>
        <p:spPr>
          <a:xfrm>
            <a:off x="8186430" y="2170870"/>
            <a:ext cx="601447" cy="338554"/>
          </a:xfrm>
          <a:prstGeom prst="rect">
            <a:avLst/>
          </a:prstGeom>
          <a:solidFill>
            <a:schemeClr val="bg1"/>
          </a:solidFill>
        </p:spPr>
        <p:txBody>
          <a:bodyPr wrap="none" rtlCol="0">
            <a:spAutoFit/>
          </a:bodyPr>
          <a:lstStyle/>
          <a:p>
            <a:r>
              <a:rPr lang="en-US" sz="1600" dirty="0"/>
              <a:t>1307</a:t>
            </a:r>
          </a:p>
        </p:txBody>
      </p:sp>
      <p:pic>
        <p:nvPicPr>
          <p:cNvPr id="39" name="Picture 38">
            <a:extLst>
              <a:ext uri="{FF2B5EF4-FFF2-40B4-BE49-F238E27FC236}">
                <a16:creationId xmlns="" xmlns:a16="http://schemas.microsoft.com/office/drawing/2014/main" id="{8E51C08F-F9F1-6844-9C87-82779683C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7480" y="1795098"/>
            <a:ext cx="1993427" cy="1716040"/>
          </a:xfrm>
          <a:prstGeom prst="rect">
            <a:avLst/>
          </a:prstGeom>
        </p:spPr>
      </p:pic>
      <p:sp>
        <p:nvSpPr>
          <p:cNvPr id="40" name="Text Placeholder 3">
            <a:extLst>
              <a:ext uri="{FF2B5EF4-FFF2-40B4-BE49-F238E27FC236}">
                <a16:creationId xmlns="" xmlns:a16="http://schemas.microsoft.com/office/drawing/2014/main" id="{B4013A26-E7F3-C144-863B-1C45623525E3}"/>
              </a:ext>
            </a:extLst>
          </p:cNvPr>
          <p:cNvSpPr txBox="1">
            <a:spLocks/>
          </p:cNvSpPr>
          <p:nvPr/>
        </p:nvSpPr>
        <p:spPr>
          <a:xfrm>
            <a:off x="116379" y="317677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F1-score</a:t>
            </a:r>
          </a:p>
        </p:txBody>
      </p:sp>
      <p:sp>
        <p:nvSpPr>
          <p:cNvPr id="41" name="Text Placeholder 6">
            <a:extLst>
              <a:ext uri="{FF2B5EF4-FFF2-40B4-BE49-F238E27FC236}">
                <a16:creationId xmlns="" xmlns:a16="http://schemas.microsoft.com/office/drawing/2014/main" id="{6688D545-E9F1-314B-95B7-EB254EE233C9}"/>
              </a:ext>
            </a:extLst>
          </p:cNvPr>
          <p:cNvSpPr txBox="1">
            <a:spLocks/>
          </p:cNvSpPr>
          <p:nvPr/>
        </p:nvSpPr>
        <p:spPr>
          <a:xfrm>
            <a:off x="142981" y="3474242"/>
            <a:ext cx="4953275" cy="70713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500" dirty="0"/>
              <a:t>Harmonic mean of prediction and recall</a:t>
            </a:r>
          </a:p>
          <a:p>
            <a:pPr>
              <a:lnSpc>
                <a:spcPct val="150000"/>
              </a:lnSpc>
            </a:pPr>
            <a:r>
              <a:rPr lang="en-US" sz="1500" dirty="0"/>
              <a:t>High F1 score if both precision and recall are high.</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 xmlns:a16="http://schemas.microsoft.com/office/drawing/2014/main" id="{F1320AEB-17B5-4D4C-A236-42C99F85212D}"/>
                  </a:ext>
                </a:extLst>
              </p:cNvPr>
              <p:cNvSpPr txBox="1"/>
              <p:nvPr/>
            </p:nvSpPr>
            <p:spPr>
              <a:xfrm>
                <a:off x="-310701" y="4295090"/>
                <a:ext cx="7549073" cy="6190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1400" b="0" i="1" smtClean="0">
                          <a:latin typeface="Cambria Math" charset="0"/>
                        </a:rPr>
                        <m:t>𝐹</m:t>
                      </m:r>
                      <m:r>
                        <a:rPr lang="pt-BR" sz="1400" b="0" i="1" smtClean="0">
                          <a:latin typeface="Cambria Math" charset="0"/>
                        </a:rPr>
                        <m:t>1= </m:t>
                      </m:r>
                      <m:f>
                        <m:fPr>
                          <m:ctrlPr>
                            <a:rPr lang="mr-IN" sz="1400" b="0" i="1" smtClean="0">
                              <a:latin typeface="Cambria Math" charset="0"/>
                            </a:rPr>
                          </m:ctrlPr>
                        </m:fPr>
                        <m:num>
                          <m:r>
                            <a:rPr lang="pt-BR" sz="1400" b="0" i="1" smtClean="0">
                              <a:latin typeface="Cambria Math" charset="0"/>
                            </a:rPr>
                            <m:t>2</m:t>
                          </m:r>
                        </m:num>
                        <m:den>
                          <m:f>
                            <m:fPr>
                              <m:ctrlPr>
                                <a:rPr lang="mr-IN" sz="1400" b="0" i="1" smtClean="0">
                                  <a:latin typeface="Cambria Math" charset="0"/>
                                </a:rPr>
                              </m:ctrlPr>
                            </m:fPr>
                            <m:num>
                              <m:r>
                                <a:rPr lang="pt-BR" sz="1400" b="0" i="1" smtClean="0">
                                  <a:latin typeface="Cambria Math" charset="0"/>
                                </a:rPr>
                                <m:t>1</m:t>
                              </m:r>
                            </m:num>
                            <m:den>
                              <m:r>
                                <a:rPr lang="pt-BR" sz="1400" b="0" i="1" smtClean="0">
                                  <a:latin typeface="Cambria Math" charset="0"/>
                                </a:rPr>
                                <m:t>𝑝𝑟𝑒𝑐𝑖𝑠𝑖𝑜𝑛</m:t>
                              </m:r>
                            </m:den>
                          </m:f>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1</m:t>
                              </m:r>
                            </m:num>
                            <m:den>
                              <m:r>
                                <a:rPr lang="pt-BR" sz="1400" b="0" i="1" smtClean="0">
                                  <a:latin typeface="Cambria Math" charset="0"/>
                                </a:rPr>
                                <m:t>𝑟𝑒𝑐𝑎𝑙𝑙</m:t>
                              </m:r>
                            </m:den>
                          </m:f>
                        </m:den>
                      </m:f>
                      <m:r>
                        <a:rPr lang="pt-BR" sz="1400" b="0" i="1" smtClean="0">
                          <a:latin typeface="Cambria Math" charset="0"/>
                        </a:rPr>
                        <m:t>=2 </m:t>
                      </m:r>
                      <m:r>
                        <m:rPr>
                          <m:sty m:val="p"/>
                        </m:rPr>
                        <a:rPr lang="pt-BR" sz="1400" b="0" i="0" smtClean="0">
                          <a:latin typeface="Cambria Math" charset="0"/>
                        </a:rPr>
                        <m:t>x</m:t>
                      </m:r>
                      <m:f>
                        <m:fPr>
                          <m:ctrlPr>
                            <a:rPr lang="mr-IN" sz="1400" b="0" i="1" smtClean="0">
                              <a:latin typeface="Cambria Math" charset="0"/>
                            </a:rPr>
                          </m:ctrlPr>
                        </m:fPr>
                        <m:num>
                          <m:r>
                            <a:rPr lang="pt-BR" sz="1400" b="0" i="1" smtClean="0">
                              <a:latin typeface="Cambria Math" charset="0"/>
                            </a:rPr>
                            <m:t>𝑝𝑟𝑒𝑐𝑖𝑠𝑖𝑜𝑛</m:t>
                          </m:r>
                          <m:r>
                            <a:rPr lang="pt-BR" sz="1400" b="0" i="1" smtClean="0">
                              <a:latin typeface="Cambria Math" charset="0"/>
                            </a:rPr>
                            <m:t> </m:t>
                          </m:r>
                          <m:r>
                            <m:rPr>
                              <m:sty m:val="p"/>
                            </m:rPr>
                            <a:rPr lang="pt-BR" sz="1400" b="0" i="0" smtClean="0">
                              <a:latin typeface="Cambria Math" charset="0"/>
                            </a:rPr>
                            <m:t>x</m:t>
                          </m:r>
                          <m:r>
                            <a:rPr lang="pt-BR" sz="1400" b="0" i="1" smtClean="0">
                              <a:latin typeface="Cambria Math" charset="0"/>
                            </a:rPr>
                            <m:t> </m:t>
                          </m:r>
                          <m:r>
                            <a:rPr lang="pt-BR" sz="1400" b="0" i="1" smtClean="0">
                              <a:latin typeface="Cambria Math" charset="0"/>
                            </a:rPr>
                            <m:t>𝑟𝑒𝑐𝑎𝑙𝑙</m:t>
                          </m:r>
                        </m:num>
                        <m:den>
                          <m:r>
                            <a:rPr lang="pt-BR" sz="1400" b="0" i="1" smtClean="0">
                              <a:latin typeface="Cambria Math" charset="0"/>
                            </a:rPr>
                            <m:t>𝑝𝑟𝑒𝑐𝑖𝑠𝑖𝑜𝑛</m:t>
                          </m:r>
                          <m:r>
                            <a:rPr lang="pt-BR" sz="1400" b="0" i="1" smtClean="0">
                              <a:latin typeface="Cambria Math" charset="0"/>
                            </a:rPr>
                            <m:t>+</m:t>
                          </m:r>
                          <m:r>
                            <a:rPr lang="pt-BR" sz="1400" b="0" i="1" smtClean="0">
                              <a:latin typeface="Cambria Math" charset="0"/>
                            </a:rPr>
                            <m:t>𝑟𝑒𝑐𝑎𝑙𝑙</m:t>
                          </m:r>
                        </m:den>
                      </m:f>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𝑇𝑃</m:t>
                          </m:r>
                        </m:num>
                        <m:den>
                          <m:r>
                            <a:rPr lang="pt-BR" sz="1400" b="0" i="1" smtClean="0">
                              <a:latin typeface="Cambria Math" charset="0"/>
                            </a:rPr>
                            <m:t>𝑇𝑃</m:t>
                          </m:r>
                          <m:r>
                            <a:rPr lang="pt-BR" sz="1400" b="0" i="1" smtClean="0">
                              <a:latin typeface="Cambria Math" charset="0"/>
                            </a:rPr>
                            <m:t>+</m:t>
                          </m:r>
                          <m:f>
                            <m:fPr>
                              <m:ctrlPr>
                                <a:rPr lang="mr-IN" sz="1400" b="0" i="1" smtClean="0">
                                  <a:latin typeface="Cambria Math" charset="0"/>
                                </a:rPr>
                              </m:ctrlPr>
                            </m:fPr>
                            <m:num>
                              <m:r>
                                <a:rPr lang="pt-BR" sz="1400" b="0" i="1" smtClean="0">
                                  <a:latin typeface="Cambria Math" charset="0"/>
                                </a:rPr>
                                <m:t>𝐹𝑁</m:t>
                              </m:r>
                              <m:r>
                                <a:rPr lang="pt-BR" sz="1400" b="0" i="1" smtClean="0">
                                  <a:latin typeface="Cambria Math" charset="0"/>
                                </a:rPr>
                                <m:t>+</m:t>
                              </m:r>
                              <m:r>
                                <a:rPr lang="pt-BR" sz="1400" b="0" i="1" smtClean="0">
                                  <a:latin typeface="Cambria Math" charset="0"/>
                                </a:rPr>
                                <m:t>𝐹𝑃</m:t>
                              </m:r>
                            </m:num>
                            <m:den>
                              <m:r>
                                <a:rPr lang="pt-BR" sz="1400" b="0" i="1" smtClean="0">
                                  <a:latin typeface="Cambria Math" charset="0"/>
                                </a:rPr>
                                <m:t>2</m:t>
                              </m:r>
                            </m:den>
                          </m:f>
                        </m:den>
                      </m:f>
                    </m:oMath>
                  </m:oMathPara>
                </a14:m>
                <a:endParaRPr lang="en-US" sz="1400" dirty="0"/>
              </a:p>
            </p:txBody>
          </p:sp>
        </mc:Choice>
        <mc:Fallback xmlns="">
          <p:sp>
            <p:nvSpPr>
              <p:cNvPr id="42" name="TextBox 41">
                <a:extLst>
                  <a:ext uri="{FF2B5EF4-FFF2-40B4-BE49-F238E27FC236}">
                    <a16:creationId xmlns:a16="http://schemas.microsoft.com/office/drawing/2014/main" id="{F1320AEB-17B5-4D4C-A236-42C99F85212D}"/>
                  </a:ext>
                </a:extLst>
              </p:cNvPr>
              <p:cNvSpPr txBox="1">
                <a:spLocks noRot="1" noChangeAspect="1" noMove="1" noResize="1" noEditPoints="1" noAdjustHandles="1" noChangeArrowheads="1" noChangeShapeType="1" noTextEdit="1"/>
              </p:cNvSpPr>
              <p:nvPr/>
            </p:nvSpPr>
            <p:spPr>
              <a:xfrm>
                <a:off x="-310701" y="4295090"/>
                <a:ext cx="7549073" cy="619080"/>
              </a:xfrm>
              <a:prstGeom prst="rect">
                <a:avLst/>
              </a:prstGeom>
              <a:blipFill>
                <a:blip r:embed="rId6"/>
                <a:stretch>
                  <a:fillRect t="-4000" b="-10000"/>
                </a:stretch>
              </a:blipFill>
            </p:spPr>
            <p:txBody>
              <a:bodyPr/>
              <a:lstStyle/>
              <a:p>
                <a:r>
                  <a:rPr lang="en-US">
                    <a:noFill/>
                  </a:rPr>
                  <a:t> </a:t>
                </a:r>
              </a:p>
            </p:txBody>
          </p:sp>
        </mc:Fallback>
      </mc:AlternateContent>
      <p:sp>
        <p:nvSpPr>
          <p:cNvPr id="43" name="TextBox 42">
            <a:extLst>
              <a:ext uri="{FF2B5EF4-FFF2-40B4-BE49-F238E27FC236}">
                <a16:creationId xmlns="" xmlns:a16="http://schemas.microsoft.com/office/drawing/2014/main" id="{3C5A0000-5B17-BA42-BEE0-3F4A2442E6C8}"/>
              </a:ext>
            </a:extLst>
          </p:cNvPr>
          <p:cNvSpPr txBox="1"/>
          <p:nvPr/>
        </p:nvSpPr>
        <p:spPr>
          <a:xfrm>
            <a:off x="6817883" y="3999478"/>
            <a:ext cx="1443408" cy="338554"/>
          </a:xfrm>
          <a:prstGeom prst="rect">
            <a:avLst/>
          </a:prstGeom>
          <a:noFill/>
        </p:spPr>
        <p:txBody>
          <a:bodyPr wrap="none" rtlCol="0">
            <a:spAutoFit/>
          </a:bodyPr>
          <a:lstStyle/>
          <a:p>
            <a:r>
              <a:rPr lang="en-US" sz="1600" dirty="0">
                <a:solidFill>
                  <a:srgbClr val="C00000"/>
                </a:solidFill>
              </a:rPr>
              <a:t>F1-score = 78%</a:t>
            </a:r>
          </a:p>
        </p:txBody>
      </p:sp>
      <p:cxnSp>
        <p:nvCxnSpPr>
          <p:cNvPr id="44" name="Straight Connector 43">
            <a:extLst>
              <a:ext uri="{FF2B5EF4-FFF2-40B4-BE49-F238E27FC236}">
                <a16:creationId xmlns="" xmlns:a16="http://schemas.microsoft.com/office/drawing/2014/main" id="{D68A58B6-8D92-7249-891E-0152C9036989}"/>
              </a:ext>
            </a:extLst>
          </p:cNvPr>
          <p:cNvCxnSpPr>
            <a:cxnSpLocks/>
          </p:cNvCxnSpPr>
          <p:nvPr/>
        </p:nvCxnSpPr>
        <p:spPr>
          <a:xfrm flipH="1">
            <a:off x="6656306" y="1212779"/>
            <a:ext cx="1" cy="3615253"/>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1120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87683" y="2269926"/>
            <a:ext cx="4464791"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Increasing precision reduces the recall and vise versa.</a:t>
            </a:r>
          </a:p>
          <a:p>
            <a:pPr>
              <a:lnSpc>
                <a:spcPct val="150000"/>
              </a:lnSpc>
            </a:pPr>
            <a:r>
              <a:rPr lang="en-US" sz="1600" dirty="0"/>
              <a:t>Ways to select a good precision/recall tradeoff</a:t>
            </a:r>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0" y="1980585"/>
            <a:ext cx="4108081"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Precision/Recall tradeoff</a:t>
            </a:r>
          </a:p>
        </p:txBody>
      </p:sp>
      <p:pic>
        <p:nvPicPr>
          <p:cNvPr id="25" name="Picture 24">
            <a:extLst>
              <a:ext uri="{FF2B5EF4-FFF2-40B4-BE49-F238E27FC236}">
                <a16:creationId xmlns="" xmlns:a16="http://schemas.microsoft.com/office/drawing/2014/main" id="{53AC6EDF-4BA7-E246-8B74-16BF02619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018519"/>
            <a:ext cx="4464791" cy="2199147"/>
          </a:xfrm>
          <a:prstGeom prst="rect">
            <a:avLst/>
          </a:prstGeom>
        </p:spPr>
      </p:pic>
      <p:pic>
        <p:nvPicPr>
          <p:cNvPr id="28" name="Picture 27">
            <a:extLst>
              <a:ext uri="{FF2B5EF4-FFF2-40B4-BE49-F238E27FC236}">
                <a16:creationId xmlns="" xmlns:a16="http://schemas.microsoft.com/office/drawing/2014/main" id="{20E5E18A-062F-E34C-BA02-D146D6A0D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527" y="3276503"/>
            <a:ext cx="4467447" cy="1650350"/>
          </a:xfrm>
          <a:prstGeom prst="rect">
            <a:avLst/>
          </a:prstGeom>
        </p:spPr>
      </p:pic>
    </p:spTree>
    <p:extLst>
      <p:ext uri="{BB962C8B-B14F-4D97-AF65-F5344CB8AC3E}">
        <p14:creationId xmlns:p14="http://schemas.microsoft.com/office/powerpoint/2010/main" val="3663570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Performance Measures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4513071" y="2241570"/>
            <a:ext cx="4771682" cy="13690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Common tool used to compare classifiers.</a:t>
            </a:r>
          </a:p>
          <a:p>
            <a:pPr>
              <a:lnSpc>
                <a:spcPct val="150000"/>
              </a:lnSpc>
            </a:pPr>
            <a:r>
              <a:rPr lang="en-US" sz="1600" dirty="0"/>
              <a:t>It plots the true positive rate x false positive rate</a:t>
            </a:r>
          </a:p>
          <a:p>
            <a:pPr>
              <a:lnSpc>
                <a:spcPct val="150000"/>
              </a:lnSpc>
            </a:pPr>
            <a:r>
              <a:rPr lang="en-US" sz="1600" dirty="0"/>
              <a:t>Area under the curve (AUC)</a:t>
            </a:r>
          </a:p>
          <a:p>
            <a:pPr>
              <a:lnSpc>
                <a:spcPct val="150000"/>
              </a:lnSpc>
            </a:pPr>
            <a:endParaRPr lang="en-US" sz="1600" dirty="0"/>
          </a:p>
          <a:p>
            <a:pPr>
              <a:lnSpc>
                <a:spcPct val="150000"/>
              </a:lnSpc>
            </a:pPr>
            <a:endParaRPr lang="en-US" sz="1600" dirty="0"/>
          </a:p>
          <a:p>
            <a:pPr>
              <a:lnSpc>
                <a:spcPct val="150000"/>
              </a:lnSpc>
            </a:pPr>
            <a:endParaRPr lang="en-US" sz="1600" dirty="0"/>
          </a:p>
        </p:txBody>
      </p:sp>
      <p:pic>
        <p:nvPicPr>
          <p:cNvPr id="7" name="Picture 6" descr="CORE-Skills-ICONS-5.png">
            <a:extLst>
              <a:ext uri="{FF2B5EF4-FFF2-40B4-BE49-F238E27FC236}">
                <a16:creationId xmlns="" xmlns:a16="http://schemas.microsoft.com/office/drawing/2014/main" id="{FD16DC58-DD9A-E340-9BCC-8684A0C30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9" name="Text Placeholder 3">
            <a:extLst>
              <a:ext uri="{FF2B5EF4-FFF2-40B4-BE49-F238E27FC236}">
                <a16:creationId xmlns="" xmlns:a16="http://schemas.microsoft.com/office/drawing/2014/main" id="{C5279DAA-DE2B-0A4C-A7AC-BC71EF0547D8}"/>
              </a:ext>
            </a:extLst>
          </p:cNvPr>
          <p:cNvSpPr txBox="1">
            <a:spLocks/>
          </p:cNvSpPr>
          <p:nvPr/>
        </p:nvSpPr>
        <p:spPr>
          <a:xfrm>
            <a:off x="4420144" y="1863107"/>
            <a:ext cx="4552474" cy="370503"/>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400" b="1" kern="1200" baseline="0">
                <a:solidFill>
                  <a:schemeClr val="accent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700" dirty="0"/>
              <a:t>The receiver operating characteristic (ROC) curve</a:t>
            </a:r>
          </a:p>
          <a:p>
            <a:endParaRPr lang="en-US" sz="1700" dirty="0"/>
          </a:p>
        </p:txBody>
      </p:sp>
      <p:grpSp>
        <p:nvGrpSpPr>
          <p:cNvPr id="2" name="Group 1">
            <a:extLst>
              <a:ext uri="{FF2B5EF4-FFF2-40B4-BE49-F238E27FC236}">
                <a16:creationId xmlns="" xmlns:a16="http://schemas.microsoft.com/office/drawing/2014/main" id="{36F94C2D-C984-1642-9633-B98EF6CE32E0}"/>
              </a:ext>
            </a:extLst>
          </p:cNvPr>
          <p:cNvGrpSpPr/>
          <p:nvPr/>
        </p:nvGrpSpPr>
        <p:grpSpPr>
          <a:xfrm>
            <a:off x="184612" y="1183662"/>
            <a:ext cx="3995026" cy="2832153"/>
            <a:chOff x="590493" y="3314658"/>
            <a:chExt cx="5039119" cy="3828258"/>
          </a:xfrm>
        </p:grpSpPr>
        <p:pic>
          <p:nvPicPr>
            <p:cNvPr id="11" name="Picture 10">
              <a:extLst>
                <a:ext uri="{FF2B5EF4-FFF2-40B4-BE49-F238E27FC236}">
                  <a16:creationId xmlns="" xmlns:a16="http://schemas.microsoft.com/office/drawing/2014/main" id="{A434492D-BA32-2E40-A6D2-277BF06A9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84" y="3366516"/>
              <a:ext cx="5023228" cy="3776400"/>
            </a:xfrm>
            <a:prstGeom prst="rect">
              <a:avLst/>
            </a:prstGeom>
          </p:spPr>
        </p:pic>
        <p:sp>
          <p:nvSpPr>
            <p:cNvPr id="12" name="TextBox 11">
              <a:extLst>
                <a:ext uri="{FF2B5EF4-FFF2-40B4-BE49-F238E27FC236}">
                  <a16:creationId xmlns="" xmlns:a16="http://schemas.microsoft.com/office/drawing/2014/main" id="{4F0F4960-2B35-ED42-9C23-B6F7F75427B1}"/>
                </a:ext>
              </a:extLst>
            </p:cNvPr>
            <p:cNvSpPr txBox="1"/>
            <p:nvPr/>
          </p:nvSpPr>
          <p:spPr>
            <a:xfrm>
              <a:off x="2240351" y="6689958"/>
              <a:ext cx="1833193" cy="369333"/>
            </a:xfrm>
            <a:prstGeom prst="rect">
              <a:avLst/>
            </a:prstGeom>
            <a:noFill/>
          </p:spPr>
          <p:txBody>
            <a:bodyPr wrap="none" rtlCol="0">
              <a:spAutoFit/>
            </a:bodyPr>
            <a:lstStyle/>
            <a:p>
              <a:r>
                <a:rPr lang="en-US" sz="1800" dirty="0"/>
                <a:t>false positive rate</a:t>
              </a:r>
            </a:p>
          </p:txBody>
        </p:sp>
        <p:sp>
          <p:nvSpPr>
            <p:cNvPr id="13" name="TextBox 12">
              <a:extLst>
                <a:ext uri="{FF2B5EF4-FFF2-40B4-BE49-F238E27FC236}">
                  <a16:creationId xmlns="" xmlns:a16="http://schemas.microsoft.com/office/drawing/2014/main" id="{6C255A50-FCDB-834B-9AAA-1E08BD61D3D9}"/>
                </a:ext>
              </a:extLst>
            </p:cNvPr>
            <p:cNvSpPr txBox="1"/>
            <p:nvPr/>
          </p:nvSpPr>
          <p:spPr>
            <a:xfrm rot="16200000">
              <a:off x="-36790" y="5403390"/>
              <a:ext cx="1792670" cy="369331"/>
            </a:xfrm>
            <a:prstGeom prst="rect">
              <a:avLst/>
            </a:prstGeom>
            <a:noFill/>
          </p:spPr>
          <p:txBody>
            <a:bodyPr wrap="none" rtlCol="0">
              <a:spAutoFit/>
            </a:bodyPr>
            <a:lstStyle/>
            <a:p>
              <a:r>
                <a:rPr lang="en-US" sz="1800" dirty="0"/>
                <a:t>true positive rate</a:t>
              </a:r>
            </a:p>
          </p:txBody>
        </p:sp>
        <p:sp>
          <p:nvSpPr>
            <p:cNvPr id="14" name="TextBox 13">
              <a:extLst>
                <a:ext uri="{FF2B5EF4-FFF2-40B4-BE49-F238E27FC236}">
                  <a16:creationId xmlns="" xmlns:a16="http://schemas.microsoft.com/office/drawing/2014/main" id="{C01C1269-975A-CA45-B452-FDB1E5F11AFA}"/>
                </a:ext>
              </a:extLst>
            </p:cNvPr>
            <p:cNvSpPr txBox="1"/>
            <p:nvPr/>
          </p:nvSpPr>
          <p:spPr>
            <a:xfrm>
              <a:off x="590493" y="3314658"/>
              <a:ext cx="444351" cy="338554"/>
            </a:xfrm>
            <a:prstGeom prst="rect">
              <a:avLst/>
            </a:prstGeom>
            <a:noFill/>
          </p:spPr>
          <p:txBody>
            <a:bodyPr wrap="none" rtlCol="0">
              <a:spAutoFit/>
            </a:bodyPr>
            <a:lstStyle/>
            <a:p>
              <a:r>
                <a:rPr lang="en-US" sz="1600" dirty="0"/>
                <a:t>1.0</a:t>
              </a:r>
            </a:p>
          </p:txBody>
        </p:sp>
        <p:sp>
          <p:nvSpPr>
            <p:cNvPr id="16" name="TextBox 15">
              <a:extLst>
                <a:ext uri="{FF2B5EF4-FFF2-40B4-BE49-F238E27FC236}">
                  <a16:creationId xmlns="" xmlns:a16="http://schemas.microsoft.com/office/drawing/2014/main" id="{E0790A76-1B72-9343-8CFC-D952C72A4C4C}"/>
                </a:ext>
              </a:extLst>
            </p:cNvPr>
            <p:cNvSpPr txBox="1"/>
            <p:nvPr/>
          </p:nvSpPr>
          <p:spPr>
            <a:xfrm>
              <a:off x="5148676" y="6722918"/>
              <a:ext cx="444353" cy="338554"/>
            </a:xfrm>
            <a:prstGeom prst="rect">
              <a:avLst/>
            </a:prstGeom>
            <a:noFill/>
          </p:spPr>
          <p:txBody>
            <a:bodyPr wrap="none" rtlCol="0">
              <a:spAutoFit/>
            </a:bodyPr>
            <a:lstStyle/>
            <a:p>
              <a:r>
                <a:rPr lang="en-US" sz="1600" dirty="0"/>
                <a:t>1.0</a:t>
              </a:r>
            </a:p>
          </p:txBody>
        </p:sp>
        <p:sp>
          <p:nvSpPr>
            <p:cNvPr id="17" name="TextBox 16">
              <a:extLst>
                <a:ext uri="{FF2B5EF4-FFF2-40B4-BE49-F238E27FC236}">
                  <a16:creationId xmlns="" xmlns:a16="http://schemas.microsoft.com/office/drawing/2014/main" id="{476776DA-0AC5-154E-8C47-A68192FE41B8}"/>
                </a:ext>
              </a:extLst>
            </p:cNvPr>
            <p:cNvSpPr txBox="1"/>
            <p:nvPr/>
          </p:nvSpPr>
          <p:spPr>
            <a:xfrm>
              <a:off x="969437" y="6738307"/>
              <a:ext cx="444352" cy="338554"/>
            </a:xfrm>
            <a:prstGeom prst="rect">
              <a:avLst/>
            </a:prstGeom>
            <a:noFill/>
          </p:spPr>
          <p:txBody>
            <a:bodyPr wrap="none" rtlCol="0">
              <a:spAutoFit/>
            </a:bodyPr>
            <a:lstStyle/>
            <a:p>
              <a:r>
                <a:rPr lang="en-US" sz="1600"/>
                <a:t>0.0</a:t>
              </a:r>
              <a:endParaRPr lang="en-US" sz="1600" dirty="0"/>
            </a:p>
          </p:txBody>
        </p:sp>
        <p:sp>
          <p:nvSpPr>
            <p:cNvPr id="18" name="TextBox 17">
              <a:extLst>
                <a:ext uri="{FF2B5EF4-FFF2-40B4-BE49-F238E27FC236}">
                  <a16:creationId xmlns="" xmlns:a16="http://schemas.microsoft.com/office/drawing/2014/main" id="{C3251F33-5ABA-1445-B5C7-69803A27B6CA}"/>
                </a:ext>
              </a:extLst>
            </p:cNvPr>
            <p:cNvSpPr txBox="1"/>
            <p:nvPr/>
          </p:nvSpPr>
          <p:spPr>
            <a:xfrm>
              <a:off x="605870" y="6552550"/>
              <a:ext cx="444353" cy="338554"/>
            </a:xfrm>
            <a:prstGeom prst="rect">
              <a:avLst/>
            </a:prstGeom>
            <a:noFill/>
          </p:spPr>
          <p:txBody>
            <a:bodyPr wrap="none" rtlCol="0">
              <a:spAutoFit/>
            </a:bodyPr>
            <a:lstStyle/>
            <a:p>
              <a:r>
                <a:rPr lang="en-US" sz="1600" dirty="0"/>
                <a:t>0.0</a:t>
              </a:r>
            </a:p>
          </p:txBody>
        </p:sp>
        <p:cxnSp>
          <p:nvCxnSpPr>
            <p:cNvPr id="19" name="Straight Connector 18">
              <a:extLst>
                <a:ext uri="{FF2B5EF4-FFF2-40B4-BE49-F238E27FC236}">
                  <a16:creationId xmlns="" xmlns:a16="http://schemas.microsoft.com/office/drawing/2014/main" id="{E8F45CDD-FDD6-3441-AD79-B02F55EBD0CE}"/>
                </a:ext>
              </a:extLst>
            </p:cNvPr>
            <p:cNvCxnSpPr/>
            <p:nvPr/>
          </p:nvCxnSpPr>
          <p:spPr>
            <a:xfrm>
              <a:off x="3832269" y="6157827"/>
              <a:ext cx="384226" cy="11430"/>
            </a:xfrm>
            <a:prstGeom prst="line">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 xmlns:a16="http://schemas.microsoft.com/office/drawing/2014/main" id="{1AB963A4-779F-C641-B0FE-D99F072BCA9D}"/>
                </a:ext>
              </a:extLst>
            </p:cNvPr>
            <p:cNvSpPr txBox="1"/>
            <p:nvPr/>
          </p:nvSpPr>
          <p:spPr>
            <a:xfrm>
              <a:off x="4218701" y="5973160"/>
              <a:ext cx="1192955" cy="369333"/>
            </a:xfrm>
            <a:prstGeom prst="rect">
              <a:avLst/>
            </a:prstGeom>
            <a:noFill/>
          </p:spPr>
          <p:txBody>
            <a:bodyPr wrap="none" rtlCol="0">
              <a:spAutoFit/>
            </a:bodyPr>
            <a:lstStyle/>
            <a:p>
              <a:r>
                <a:rPr lang="en-US" sz="1800" dirty="0"/>
                <a:t>classifier 1</a:t>
              </a:r>
            </a:p>
          </p:txBody>
        </p:sp>
        <p:cxnSp>
          <p:nvCxnSpPr>
            <p:cNvPr id="21" name="Straight Connector 20">
              <a:extLst>
                <a:ext uri="{FF2B5EF4-FFF2-40B4-BE49-F238E27FC236}">
                  <a16:creationId xmlns="" xmlns:a16="http://schemas.microsoft.com/office/drawing/2014/main" id="{152B4817-AC35-7C46-9FFD-2A1064F788FB}"/>
                </a:ext>
              </a:extLst>
            </p:cNvPr>
            <p:cNvCxnSpPr/>
            <p:nvPr/>
          </p:nvCxnSpPr>
          <p:spPr>
            <a:xfrm>
              <a:off x="3824649" y="6447387"/>
              <a:ext cx="384226" cy="1143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 xmlns:a16="http://schemas.microsoft.com/office/drawing/2014/main" id="{7E8A73E6-7DC4-8646-95D2-C37503C0203B}"/>
                </a:ext>
              </a:extLst>
            </p:cNvPr>
            <p:cNvSpPr txBox="1"/>
            <p:nvPr/>
          </p:nvSpPr>
          <p:spPr>
            <a:xfrm>
              <a:off x="4211081" y="6262721"/>
              <a:ext cx="1192955" cy="369333"/>
            </a:xfrm>
            <a:prstGeom prst="rect">
              <a:avLst/>
            </a:prstGeom>
            <a:noFill/>
          </p:spPr>
          <p:txBody>
            <a:bodyPr wrap="none" rtlCol="0">
              <a:spAutoFit/>
            </a:bodyPr>
            <a:lstStyle/>
            <a:p>
              <a:r>
                <a:rPr lang="en-US" sz="1800" dirty="0"/>
                <a:t>classifier 2</a:t>
              </a:r>
            </a:p>
          </p:txBody>
        </p:sp>
      </p:grpSp>
      <p:sp>
        <p:nvSpPr>
          <p:cNvPr id="24" name="Text Placeholder 6">
            <a:extLst>
              <a:ext uri="{FF2B5EF4-FFF2-40B4-BE49-F238E27FC236}">
                <a16:creationId xmlns="" xmlns:a16="http://schemas.microsoft.com/office/drawing/2014/main" id="{C0014391-F5B6-574F-BD70-8EE29883AEBC}"/>
              </a:ext>
            </a:extLst>
          </p:cNvPr>
          <p:cNvSpPr txBox="1">
            <a:spLocks/>
          </p:cNvSpPr>
          <p:nvPr/>
        </p:nvSpPr>
        <p:spPr>
          <a:xfrm>
            <a:off x="105750" y="4039596"/>
            <a:ext cx="4771682" cy="8563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AUC classifier 1 = 0.96</a:t>
            </a:r>
          </a:p>
          <a:p>
            <a:pPr marL="0" indent="0">
              <a:buNone/>
            </a:pPr>
            <a:r>
              <a:rPr lang="en-US" dirty="0"/>
              <a:t>AUC classifier 2 = 0.99</a:t>
            </a:r>
          </a:p>
          <a:p>
            <a:pPr marL="0" indent="0">
              <a:buNone/>
            </a:pPr>
            <a:r>
              <a:rPr lang="en-US" dirty="0"/>
              <a:t>AUC Random Classifier = 0.5</a:t>
            </a:r>
          </a:p>
          <a:p>
            <a:pPr>
              <a:lnSpc>
                <a:spcPct val="150000"/>
              </a:lnSpc>
            </a:pPr>
            <a:endParaRPr lang="en-US" sz="1600" dirty="0"/>
          </a:p>
        </p:txBody>
      </p:sp>
    </p:spTree>
    <p:extLst>
      <p:ext uri="{BB962C8B-B14F-4D97-AF65-F5344CB8AC3E}">
        <p14:creationId xmlns:p14="http://schemas.microsoft.com/office/powerpoint/2010/main" val="1701586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60824" y="1741208"/>
            <a:ext cx="6185647" cy="2126254"/>
          </a:xfrm>
        </p:spPr>
        <p:txBody>
          <a:bodyPr/>
          <a:lstStyle/>
          <a:p>
            <a:r>
              <a:rPr lang="en-US" dirty="0"/>
              <a:t>Day 8 More about </a:t>
            </a:r>
            <a:r>
              <a:rPr lang="en-US" dirty="0" smtClean="0"/>
              <a:t>ML, </a:t>
            </a:r>
            <a:r>
              <a:rPr lang="en-US" dirty="0"/>
              <a:t>toolboxes and further readings</a:t>
            </a:r>
          </a:p>
          <a:p>
            <a:endParaRPr lang="en-US" dirty="0"/>
          </a:p>
          <a:p>
            <a:endParaRPr lang="en-US" dirty="0"/>
          </a:p>
        </p:txBody>
      </p:sp>
    </p:spTree>
    <p:extLst>
      <p:ext uri="{BB962C8B-B14F-4D97-AF65-F5344CB8AC3E}">
        <p14:creationId xmlns:p14="http://schemas.microsoft.com/office/powerpoint/2010/main" val="221174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Directions for overfit/underfit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3" name="Text Placeholder 1">
            <a:extLst>
              <a:ext uri="{FF2B5EF4-FFF2-40B4-BE49-F238E27FC236}">
                <a16:creationId xmlns="" xmlns:a16="http://schemas.microsoft.com/office/drawing/2014/main" id="{BC71B4AF-6D48-524E-8C69-01AEEE3DDC35}"/>
              </a:ext>
            </a:extLst>
          </p:cNvPr>
          <p:cNvSpPr txBox="1">
            <a:spLocks/>
          </p:cNvSpPr>
          <p:nvPr/>
        </p:nvSpPr>
        <p:spPr>
          <a:xfrm>
            <a:off x="167532" y="2571750"/>
            <a:ext cx="4404468" cy="301973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variance: </a:t>
            </a:r>
            <a:r>
              <a:rPr lang="en-US" sz="1700" dirty="0"/>
              <a:t>performance on the dev set.</a:t>
            </a:r>
          </a:p>
          <a:p>
            <a:pPr lvl="1" algn="just">
              <a:buClr>
                <a:schemeClr val="accent2"/>
              </a:buClr>
              <a:buFont typeface="Wingdings" pitchFamily="2" charset="2"/>
              <a:buChar char="§"/>
            </a:pPr>
            <a:r>
              <a:rPr lang="en-US" sz="1700" dirty="0"/>
              <a:t>Get more training data.</a:t>
            </a:r>
          </a:p>
          <a:p>
            <a:pPr lvl="1" algn="just">
              <a:buClr>
                <a:schemeClr val="accent2"/>
              </a:buClr>
              <a:buFont typeface="Wingdings" pitchFamily="2" charset="2"/>
              <a:buChar char="§"/>
            </a:pPr>
            <a:r>
              <a:rPr lang="en-US" sz="1700" dirty="0"/>
              <a:t>Try smaller set of features.</a:t>
            </a:r>
          </a:p>
          <a:p>
            <a:pPr lvl="1" algn="just">
              <a:buClr>
                <a:schemeClr val="accent2"/>
              </a:buClr>
              <a:buFont typeface="Wingdings" pitchFamily="2" charset="2"/>
              <a:buChar char="§"/>
            </a:pPr>
            <a:r>
              <a:rPr lang="en-US" sz="1700" dirty="0"/>
              <a:t>Try to decrease the complexity of the model.</a:t>
            </a:r>
          </a:p>
          <a:p>
            <a:pPr lvl="1" algn="just">
              <a:buClr>
                <a:schemeClr val="accent2"/>
              </a:buClr>
              <a:buFont typeface="Wingdings" pitchFamily="2" charset="2"/>
              <a:buChar char="§"/>
            </a:pPr>
            <a:r>
              <a:rPr lang="en-US" sz="1700" dirty="0"/>
              <a:t>K-fold cross validation.</a:t>
            </a:r>
          </a:p>
          <a:p>
            <a:pPr lvl="1" algn="just">
              <a:buClr>
                <a:schemeClr val="accent2"/>
              </a:buClr>
              <a:buFont typeface="Wingdings" pitchFamily="2" charset="2"/>
              <a:buChar char="§"/>
            </a:pPr>
            <a:r>
              <a:rPr lang="en-US" sz="1700" dirty="0"/>
              <a:t>Try regularization. </a:t>
            </a:r>
          </a:p>
          <a:p>
            <a:pPr algn="just"/>
            <a:endParaRPr lang="en-US" sz="1700" dirty="0"/>
          </a:p>
        </p:txBody>
      </p:sp>
      <p:sp>
        <p:nvSpPr>
          <p:cNvPr id="12" name="Text Placeholder 1">
            <a:extLst>
              <a:ext uri="{FF2B5EF4-FFF2-40B4-BE49-F238E27FC236}">
                <a16:creationId xmlns="" xmlns:a16="http://schemas.microsoft.com/office/drawing/2014/main" id="{5D60C7F7-D855-1A4D-9D1B-97653F75AEAD}"/>
              </a:ext>
            </a:extLst>
          </p:cNvPr>
          <p:cNvSpPr txBox="1">
            <a:spLocks/>
          </p:cNvSpPr>
          <p:nvPr/>
        </p:nvSpPr>
        <p:spPr>
          <a:xfrm>
            <a:off x="167532" y="1271931"/>
            <a:ext cx="4404468"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b="1" dirty="0">
                <a:solidFill>
                  <a:schemeClr val="accent2"/>
                </a:solidFill>
              </a:rPr>
              <a:t>High bias: </a:t>
            </a:r>
            <a:r>
              <a:rPr lang="en-US" sz="1700" dirty="0"/>
              <a:t>performance on the training set.</a:t>
            </a:r>
          </a:p>
          <a:p>
            <a:pPr lvl="1" algn="just">
              <a:buClr>
                <a:schemeClr val="accent2"/>
              </a:buClr>
              <a:buFont typeface="Wingdings" pitchFamily="2" charset="2"/>
              <a:buChar char="§"/>
            </a:pPr>
            <a:r>
              <a:rPr lang="en-US" sz="1600" dirty="0"/>
              <a:t>Try a larger (or new!) set of features.</a:t>
            </a:r>
          </a:p>
          <a:p>
            <a:pPr lvl="1" algn="just">
              <a:buClr>
                <a:schemeClr val="accent2"/>
              </a:buClr>
              <a:buFont typeface="Wingdings" pitchFamily="2" charset="2"/>
              <a:buChar char="§"/>
            </a:pPr>
            <a:r>
              <a:rPr lang="en-US" sz="1600" dirty="0"/>
              <a:t>Try high variance ML models (K-NN, SVM, RF, NN).</a:t>
            </a:r>
          </a:p>
          <a:p>
            <a:pPr algn="just"/>
            <a:endParaRPr lang="en-US" sz="1700" dirty="0"/>
          </a:p>
        </p:txBody>
      </p:sp>
      <p:pic>
        <p:nvPicPr>
          <p:cNvPr id="8" name="Picture 7">
            <a:extLst>
              <a:ext uri="{FF2B5EF4-FFF2-40B4-BE49-F238E27FC236}">
                <a16:creationId xmlns="" xmlns:a16="http://schemas.microsoft.com/office/drawing/2014/main" id="{9F4FE863-3378-D14C-8F43-ABB403C91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260" y="1696395"/>
            <a:ext cx="4279418" cy="2175174"/>
          </a:xfrm>
          <a:prstGeom prst="rect">
            <a:avLst/>
          </a:prstGeom>
        </p:spPr>
      </p:pic>
    </p:spTree>
    <p:extLst>
      <p:ext uri="{BB962C8B-B14F-4D97-AF65-F5344CB8AC3E}">
        <p14:creationId xmlns:p14="http://schemas.microsoft.com/office/powerpoint/2010/main" val="3607202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 xmlns:a16="http://schemas.microsoft.com/office/drawing/2014/main"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Linear regression model prediction</a:t>
            </a: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r>
              <a:rPr lang="en-US" sz="1800" b="1" dirty="0">
                <a:solidFill>
                  <a:schemeClr val="accent2"/>
                </a:solidFill>
              </a:rPr>
              <a:t>MSE cost function for a Linear regression model</a:t>
            </a:r>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 xmlns:a16="http://schemas.microsoft.com/office/drawing/2014/main" id="{7BCAEB82-B6D8-A847-95B6-9359E06AF8A4}"/>
                  </a:ext>
                </a:extLst>
              </p:cNvPr>
              <p:cNvSpPr txBox="1"/>
              <p:nvPr/>
            </p:nvSpPr>
            <p:spPr>
              <a:xfrm>
                <a:off x="546258" y="2571750"/>
                <a:ext cx="3139642" cy="2652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0</m:t>
                          </m:r>
                        </m:sub>
                      </m:sSub>
                      <m:r>
                        <a:rPr lang="pt-BR" sz="1600" b="0" i="1" smtClean="0">
                          <a:latin typeface="Cambria Math" charset="0"/>
                        </a:rPr>
                        <m:t>+ </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1</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1</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2</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2</m:t>
                          </m:r>
                        </m:sub>
                      </m:sSub>
                      <m:r>
                        <a:rPr lang="pt-BR" sz="1600" b="0" i="1" smtClean="0">
                          <a:latin typeface="Cambria Math" charset="0"/>
                        </a:rPr>
                        <m:t>+…+</m:t>
                      </m:r>
                      <m:sSub>
                        <m:sSubPr>
                          <m:ctrlPr>
                            <a:rPr lang="en-US" sz="1600" b="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𝑛</m:t>
                          </m:r>
                        </m:sub>
                      </m:sSub>
                      <m:sSub>
                        <m:sSubPr>
                          <m:ctrlPr>
                            <a:rPr lang="en-US" sz="1600" b="0" i="1" smtClean="0">
                              <a:latin typeface="Cambria Math" charset="0"/>
                            </a:rPr>
                          </m:ctrlPr>
                        </m:sSubPr>
                        <m:e>
                          <m:r>
                            <a:rPr lang="pt-BR" sz="1600" b="0" i="1" smtClean="0">
                              <a:latin typeface="Cambria Math" charset="0"/>
                            </a:rPr>
                            <m:t>𝑥</m:t>
                          </m:r>
                        </m:e>
                        <m:sub>
                          <m:r>
                            <a:rPr lang="pt-BR" sz="1600" b="0" i="1" smtClean="0">
                              <a:latin typeface="Cambria Math" charset="0"/>
                            </a:rPr>
                            <m:t>𝑛</m:t>
                          </m:r>
                        </m:sub>
                      </m:sSub>
                    </m:oMath>
                  </m:oMathPara>
                </a14:m>
                <a:endParaRPr lang="en-US" sz="1600" dirty="0"/>
              </a:p>
            </p:txBody>
          </p:sp>
        </mc:Choice>
        <mc:Fallback xmlns="">
          <p:sp>
            <p:nvSpPr>
              <p:cNvPr id="9" name="TextBox 8">
                <a:extLst>
                  <a:ext uri="{FF2B5EF4-FFF2-40B4-BE49-F238E27FC236}">
                    <a16:creationId xmlns:a16="http://schemas.microsoft.com/office/drawing/2014/main" id="{7BCAEB82-B6D8-A847-95B6-9359E06AF8A4}"/>
                  </a:ext>
                </a:extLst>
              </p:cNvPr>
              <p:cNvSpPr txBox="1">
                <a:spLocks noRot="1" noChangeAspect="1" noMove="1" noResize="1" noEditPoints="1" noAdjustHandles="1" noChangeArrowheads="1" noChangeShapeType="1" noTextEdit="1"/>
              </p:cNvSpPr>
              <p:nvPr/>
            </p:nvSpPr>
            <p:spPr>
              <a:xfrm>
                <a:off x="546258" y="2571750"/>
                <a:ext cx="3139642" cy="265201"/>
              </a:xfrm>
              <a:prstGeom prst="rect">
                <a:avLst/>
              </a:prstGeom>
              <a:blipFill>
                <a:blip r:embed="rId3"/>
                <a:stretch>
                  <a:fillRect l="-806" t="-9524"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0D7C33EA-7936-B642-8B11-DF4D6725F6C9}"/>
                  </a:ext>
                </a:extLst>
              </p:cNvPr>
              <p:cNvSpPr txBox="1"/>
              <p:nvPr/>
            </p:nvSpPr>
            <p:spPr>
              <a:xfrm>
                <a:off x="4619690" y="2571750"/>
                <a:ext cx="1662571" cy="270267"/>
              </a:xfrm>
              <a:prstGeom prst="rect">
                <a:avLst/>
              </a:prstGeom>
              <a:noFill/>
            </p:spPr>
            <p:txBody>
              <a:bodyPr wrap="none" lIns="0" tIns="0" rIns="0" bIns="0" rtlCol="0">
                <a:spAutoFit/>
              </a:bodyPr>
              <a:lstStyle/>
              <a:p>
                <a14:m>
                  <m:oMath xmlns:m="http://schemas.openxmlformats.org/officeDocument/2006/math">
                    <m:sSub>
                      <m:sSubPr>
                        <m:ctrlPr>
                          <a:rPr lang="en-US" sz="1600" i="1" smtClean="0">
                            <a:latin typeface="Cambria Math" charset="0"/>
                          </a:rPr>
                        </m:ctrlPr>
                      </m:sSubPr>
                      <m:e>
                        <m:r>
                          <a:rPr lang="pt-BR" sz="1600" b="0" i="1" smtClean="0">
                            <a:latin typeface="Cambria Math" charset="0"/>
                          </a:rPr>
                          <m:t>𝑦</m:t>
                        </m:r>
                      </m:e>
                      <m:sub>
                        <m:r>
                          <a:rPr lang="pt-BR" sz="1600" b="0" i="1" smtClean="0">
                            <a:latin typeface="Cambria Math" charset="0"/>
                          </a:rPr>
                          <m:t>𝑝</m:t>
                        </m:r>
                      </m:sub>
                    </m:sSub>
                    <m:r>
                      <a:rPr lang="pt-BR" sz="1600" b="0" i="1" smtClean="0">
                        <a:latin typeface="Cambria Math" charset="0"/>
                      </a:rPr>
                      <m:t>=</m:t>
                    </m:r>
                    <m:sSub>
                      <m:sSubPr>
                        <m:ctrlPr>
                          <a:rPr lang="en-US" sz="1600" b="0" i="1" smtClean="0">
                            <a:latin typeface="Cambria Math" charset="0"/>
                          </a:rPr>
                        </m:ctrlPr>
                      </m:sSubPr>
                      <m:e>
                        <m:r>
                          <a:rPr lang="pt-BR" sz="1600" b="0" i="1" smtClean="0">
                            <a:latin typeface="Cambria Math" charset="0"/>
                          </a:rPr>
                          <m:t>h</m:t>
                        </m:r>
                      </m:e>
                      <m:sub>
                        <m:r>
                          <a:rPr lang="en-US" sz="1600" b="0" i="1" smtClean="0">
                            <a:latin typeface="Cambria Math" charset="0"/>
                            <a:ea typeface="Cambria Math" charset="0"/>
                            <a:cs typeface="Cambria Math" charset="0"/>
                          </a:rPr>
                          <m:t>𝜃</m:t>
                        </m:r>
                      </m:sub>
                    </m:sSub>
                    <m:d>
                      <m:dPr>
                        <m:ctrlPr>
                          <a:rPr lang="pt-BR" sz="1600" b="0" i="1" smtClean="0">
                            <a:latin typeface="Cambria Math" charset="0"/>
                          </a:rPr>
                        </m:ctrlPr>
                      </m:dPr>
                      <m:e>
                        <m:r>
                          <a:rPr lang="pt-BR" sz="1600" b="1" i="0" smtClean="0">
                            <a:latin typeface="Cambria Math" charset="0"/>
                          </a:rPr>
                          <m:t>𝐱</m:t>
                        </m:r>
                      </m:e>
                    </m:d>
                    <m:r>
                      <a:rPr lang="pt-BR" sz="1600" b="0" i="1" smtClean="0">
                        <a:latin typeface="Cambria Math" charset="0"/>
                      </a:rPr>
                      <m:t>=</m:t>
                    </m:r>
                    <m:sSup>
                      <m:sSupPr>
                        <m:ctrlPr>
                          <a:rPr lang="pt-BR" sz="1600" b="0" i="1" smtClean="0">
                            <a:latin typeface="Cambria Math" charset="0"/>
                          </a:rPr>
                        </m:ctrlPr>
                      </m:sSupPr>
                      <m:e>
                        <m:r>
                          <a:rPr lang="pt-BR" sz="1600" b="0" i="1" smtClean="0">
                            <a:latin typeface="Cambria Math" charset="0"/>
                            <a:ea typeface="Cambria Math" charset="0"/>
                            <a:cs typeface="Cambria Math" charset="0"/>
                          </a:rPr>
                          <m:t>𝜃</m:t>
                        </m:r>
                      </m:e>
                      <m:sup>
                        <m:r>
                          <a:rPr lang="pt-BR" sz="1600" b="0" i="1" smtClean="0">
                            <a:latin typeface="Cambria Math" charset="0"/>
                          </a:rPr>
                          <m:t>𝑇</m:t>
                        </m:r>
                      </m:sup>
                    </m:sSup>
                    <m:r>
                      <a:rPr lang="pt-BR" sz="1600" b="0" i="1" smtClean="0">
                        <a:latin typeface="Cambria Math" charset="0"/>
                      </a:rPr>
                      <m:t>.</m:t>
                    </m:r>
                  </m:oMath>
                </a14:m>
                <a:r>
                  <a:rPr lang="pt-BR" sz="1600" b="1" dirty="0"/>
                  <a:t> </a:t>
                </a:r>
                <a14:m>
                  <m:oMath xmlns:m="http://schemas.openxmlformats.org/officeDocument/2006/math">
                    <m:r>
                      <a:rPr lang="pt-BR" sz="1600" b="1">
                        <a:latin typeface="Cambria Math" charset="0"/>
                      </a:rPr>
                      <m:t>𝐱</m:t>
                    </m:r>
                  </m:oMath>
                </a14:m>
                <a:endParaRPr lang="en-US" sz="1600" dirty="0"/>
              </a:p>
            </p:txBody>
          </p:sp>
        </mc:Choice>
        <mc:Fallback xmlns="">
          <p:sp>
            <p:nvSpPr>
              <p:cNvPr id="10" name="TextBox 9">
                <a:extLst>
                  <a:ext uri="{FF2B5EF4-FFF2-40B4-BE49-F238E27FC236}">
                    <a16:creationId xmlns:a16="http://schemas.microsoft.com/office/drawing/2014/main" id="{0D7C33EA-7936-B642-8B11-DF4D6725F6C9}"/>
                  </a:ext>
                </a:extLst>
              </p:cNvPr>
              <p:cNvSpPr txBox="1">
                <a:spLocks noRot="1" noChangeAspect="1" noMove="1" noResize="1" noEditPoints="1" noAdjustHandles="1" noChangeArrowheads="1" noChangeShapeType="1" noTextEdit="1"/>
              </p:cNvSpPr>
              <p:nvPr/>
            </p:nvSpPr>
            <p:spPr>
              <a:xfrm>
                <a:off x="4619690" y="2571750"/>
                <a:ext cx="1662571" cy="270267"/>
              </a:xfrm>
              <a:prstGeom prst="rect">
                <a:avLst/>
              </a:prstGeom>
              <a:blipFill>
                <a:blip r:embed="rId4"/>
                <a:stretch>
                  <a:fillRect l="-3788" r="-1515" b="-18182"/>
                </a:stretch>
              </a:blipFill>
            </p:spPr>
            <p:txBody>
              <a:bodyPr/>
              <a:lstStyle/>
              <a:p>
                <a:r>
                  <a:rPr lang="en-US">
                    <a:noFill/>
                  </a:rPr>
                  <a:t> </a:t>
                </a:r>
              </a:p>
            </p:txBody>
          </p:sp>
        </mc:Fallback>
      </mc:AlternateContent>
      <p:cxnSp>
        <p:nvCxnSpPr>
          <p:cNvPr id="11" name="Straight Arrow Connector 10">
            <a:extLst>
              <a:ext uri="{FF2B5EF4-FFF2-40B4-BE49-F238E27FC236}">
                <a16:creationId xmlns="" xmlns:a16="http://schemas.microsoft.com/office/drawing/2014/main" id="{605D402D-EBD4-0241-9C55-E02C4CBF1590}"/>
              </a:ext>
            </a:extLst>
          </p:cNvPr>
          <p:cNvCxnSpPr/>
          <p:nvPr/>
        </p:nvCxnSpPr>
        <p:spPr>
          <a:xfrm>
            <a:off x="3812078" y="2704350"/>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60B846AB-4A52-5749-A159-BE3DCDB46618}"/>
                  </a:ext>
                </a:extLst>
              </p:cNvPr>
              <p:cNvSpPr txBox="1"/>
              <p:nvPr/>
            </p:nvSpPr>
            <p:spPr>
              <a:xfrm>
                <a:off x="546258" y="2991110"/>
                <a:ext cx="23968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𝑛</m:t>
                      </m:r>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r>
                        <m:rPr>
                          <m:sty m:val="p"/>
                        </m:rPr>
                        <a:rPr lang="pt-BR" sz="1600" b="0" i="0" smtClean="0">
                          <a:latin typeface="Cambria Math" charset="0"/>
                        </a:rPr>
                        <m:t>number</m:t>
                      </m:r>
                      <m:r>
                        <a:rPr lang="pt-BR" sz="1600" b="0" i="0" smtClean="0">
                          <a:latin typeface="Cambria Math" charset="0"/>
                        </a:rPr>
                        <m:t> </m:t>
                      </m:r>
                      <m:r>
                        <m:rPr>
                          <m:sty m:val="p"/>
                        </m:rPr>
                        <a:rPr lang="pt-BR" sz="1600" b="0" i="0" smtClean="0">
                          <a:latin typeface="Cambria Math" charset="0"/>
                        </a:rPr>
                        <m:t>of</m:t>
                      </m:r>
                      <m:r>
                        <a:rPr lang="pt-BR" sz="1600" b="0" i="0" smtClean="0">
                          <a:latin typeface="Cambria Math" charset="0"/>
                        </a:rPr>
                        <m:t> </m:t>
                      </m:r>
                      <m:r>
                        <m:rPr>
                          <m:sty m:val="p"/>
                        </m:rPr>
                        <a:rPr lang="pt-BR" sz="1600" b="0" i="0" smtClean="0">
                          <a:latin typeface="Cambria Math" charset="0"/>
                        </a:rPr>
                        <m:t>features</m:t>
                      </m:r>
                    </m:oMath>
                  </m:oMathPara>
                </a14:m>
                <a:endParaRPr lang="en-US" sz="1600" dirty="0"/>
              </a:p>
            </p:txBody>
          </p:sp>
        </mc:Choice>
        <mc:Fallback xmlns="">
          <p:sp>
            <p:nvSpPr>
              <p:cNvPr id="14" name="TextBox 13">
                <a:extLst>
                  <a:ext uri="{FF2B5EF4-FFF2-40B4-BE49-F238E27FC236}">
                    <a16:creationId xmlns:a16="http://schemas.microsoft.com/office/drawing/2014/main" id="{60B846AB-4A52-5749-A159-BE3DCDB46618}"/>
                  </a:ext>
                </a:extLst>
              </p:cNvPr>
              <p:cNvSpPr txBox="1">
                <a:spLocks noRot="1" noChangeAspect="1" noMove="1" noResize="1" noEditPoints="1" noAdjustHandles="1" noChangeArrowheads="1" noChangeShapeType="1" noTextEdit="1"/>
              </p:cNvSpPr>
              <p:nvPr/>
            </p:nvSpPr>
            <p:spPr>
              <a:xfrm>
                <a:off x="546258" y="2991110"/>
                <a:ext cx="2396810" cy="246221"/>
              </a:xfrm>
              <a:prstGeom prst="rect">
                <a:avLst/>
              </a:prstGeom>
              <a:blipFill>
                <a:blip r:embed="rId5"/>
                <a:stretch>
                  <a:fillRect l="-526" t="-10000" r="-1053"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00C6B8A3-CEE6-3943-8847-F3BA8C484A94}"/>
                  </a:ext>
                </a:extLst>
              </p:cNvPr>
              <p:cNvSpPr txBox="1"/>
              <p:nvPr/>
            </p:nvSpPr>
            <p:spPr>
              <a:xfrm>
                <a:off x="534154" y="3237331"/>
                <a:ext cx="4033155" cy="282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rPr>
                            <m:t>𝑗</m:t>
                          </m:r>
                        </m:sub>
                      </m:sSub>
                      <m:r>
                        <a:rPr lang="pt-BR" sz="1600" b="0" i="1" smtClean="0">
                          <a:latin typeface="Cambria Math" charset="0"/>
                        </a:rPr>
                        <m:t> </m:t>
                      </m:r>
                      <m:r>
                        <m:rPr>
                          <m:sty m:val="p"/>
                        </m:rPr>
                        <a:rPr lang="pt-BR" sz="1600" b="0" i="0" smtClean="0">
                          <a:latin typeface="Cambria Math" charset="0"/>
                        </a:rPr>
                        <m:t>is</m:t>
                      </m:r>
                      <m:r>
                        <a:rPr lang="pt-BR" sz="1600" b="0" i="0" smtClean="0">
                          <a:latin typeface="Cambria Math" charset="0"/>
                        </a:rPr>
                        <m:t> </m:t>
                      </m:r>
                      <m:r>
                        <m:rPr>
                          <m:sty m:val="p"/>
                        </m:rPr>
                        <a:rPr lang="pt-BR" sz="1600" b="0" i="0" smtClean="0">
                          <a:latin typeface="Cambria Math" charset="0"/>
                        </a:rPr>
                        <m:t>the</m:t>
                      </m:r>
                      <m:r>
                        <a:rPr lang="pt-BR" sz="1600" b="0" i="0" smtClean="0">
                          <a:latin typeface="Cambria Math" charset="0"/>
                        </a:rPr>
                        <m:t> </m:t>
                      </m:r>
                      <m:sSup>
                        <m:sSupPr>
                          <m:ctrlPr>
                            <a:rPr lang="pt-BR" sz="1600" b="0" i="1" smtClean="0">
                              <a:latin typeface="Cambria Math" charset="0"/>
                            </a:rPr>
                          </m:ctrlPr>
                        </m:sSupPr>
                        <m:e>
                          <m:r>
                            <m:rPr>
                              <m:sty m:val="p"/>
                            </m:rPr>
                            <a:rPr lang="pt-BR" sz="1600" b="0" i="0" smtClean="0">
                              <a:latin typeface="Cambria Math" charset="0"/>
                            </a:rPr>
                            <m:t>j</m:t>
                          </m:r>
                        </m:e>
                        <m:sup>
                          <m:r>
                            <m:rPr>
                              <m:sty m:val="p"/>
                            </m:rPr>
                            <a:rPr lang="pt-BR" sz="1600" b="0" i="0" smtClean="0">
                              <a:latin typeface="Cambria Math" charset="0"/>
                            </a:rPr>
                            <m:t>th</m:t>
                          </m:r>
                        </m:sup>
                      </m:sSup>
                      <m:r>
                        <a:rPr lang="pt-BR" sz="1600" b="0" i="0" smtClean="0">
                          <a:latin typeface="Cambria Math" charset="0"/>
                        </a:rPr>
                        <m:t> </m:t>
                      </m:r>
                      <m:r>
                        <m:rPr>
                          <m:sty m:val="p"/>
                        </m:rPr>
                        <a:rPr lang="pt-BR" sz="1600" b="0" i="0" smtClean="0">
                          <a:latin typeface="Cambria Math" charset="0"/>
                        </a:rPr>
                        <m:t>model</m:t>
                      </m:r>
                      <m:r>
                        <a:rPr lang="pt-BR" sz="1600" b="0" i="0" smtClean="0">
                          <a:latin typeface="Cambria Math" charset="0"/>
                        </a:rPr>
                        <m:t> </m:t>
                      </m:r>
                      <m:r>
                        <m:rPr>
                          <m:sty m:val="p"/>
                        </m:rPr>
                        <a:rPr lang="pt-BR" sz="1600" b="0" i="0" smtClean="0">
                          <a:latin typeface="Cambria Math" charset="0"/>
                        </a:rPr>
                        <m:t>parameter</m:t>
                      </m:r>
                      <m:r>
                        <a:rPr lang="pt-BR" sz="1600" b="0" i="0" smtClean="0">
                          <a:latin typeface="Cambria Math" charset="0"/>
                        </a:rPr>
                        <m:t> (</m:t>
                      </m:r>
                      <m:r>
                        <m:rPr>
                          <m:sty m:val="p"/>
                        </m:rPr>
                        <a:rPr lang="pt-BR" sz="1600" b="0" i="0" smtClean="0">
                          <a:latin typeface="Cambria Math" charset="0"/>
                        </a:rPr>
                        <m:t>feature</m:t>
                      </m:r>
                      <m:r>
                        <a:rPr lang="pt-BR" sz="1600" b="0" i="0" smtClean="0">
                          <a:latin typeface="Cambria Math" charset="0"/>
                        </a:rPr>
                        <m:t> </m:t>
                      </m:r>
                      <m:r>
                        <m:rPr>
                          <m:sty m:val="p"/>
                        </m:rPr>
                        <a:rPr lang="pt-BR" sz="1600" b="0" i="0" smtClean="0">
                          <a:latin typeface="Cambria Math" charset="0"/>
                        </a:rPr>
                        <m:t>weight</m:t>
                      </m:r>
                      <m:r>
                        <a:rPr lang="pt-BR" sz="1600" b="0" i="0" smtClean="0">
                          <a:latin typeface="Cambria Math" charset="0"/>
                        </a:rPr>
                        <m:t>)</m:t>
                      </m:r>
                    </m:oMath>
                  </m:oMathPara>
                </a14:m>
                <a:endParaRPr lang="pt-BR" sz="1600" b="0" dirty="0"/>
              </a:p>
            </p:txBody>
          </p:sp>
        </mc:Choice>
        <mc:Fallback xmlns="">
          <p:sp>
            <p:nvSpPr>
              <p:cNvPr id="15" name="TextBox 14">
                <a:extLst>
                  <a:ext uri="{FF2B5EF4-FFF2-40B4-BE49-F238E27FC236}">
                    <a16:creationId xmlns:a16="http://schemas.microsoft.com/office/drawing/2014/main" id="{00C6B8A3-CEE6-3943-8847-F3BA8C484A94}"/>
                  </a:ext>
                </a:extLst>
              </p:cNvPr>
              <p:cNvSpPr txBox="1">
                <a:spLocks noRot="1" noChangeAspect="1" noMove="1" noResize="1" noEditPoints="1" noAdjustHandles="1" noChangeArrowheads="1" noChangeShapeType="1" noTextEdit="1"/>
              </p:cNvSpPr>
              <p:nvPr/>
            </p:nvSpPr>
            <p:spPr>
              <a:xfrm>
                <a:off x="534154" y="3237331"/>
                <a:ext cx="4033155" cy="282706"/>
              </a:xfrm>
              <a:prstGeom prst="rect">
                <a:avLst/>
              </a:prstGeom>
              <a:blipFill>
                <a:blip r:embed="rId6"/>
                <a:stretch>
                  <a:fillRect l="-627" r="-94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890725F9-8821-6649-AD91-49E3D6DC368A}"/>
                  </a:ext>
                </a:extLst>
              </p:cNvPr>
              <p:cNvSpPr txBox="1"/>
              <p:nvPr/>
            </p:nvSpPr>
            <p:spPr>
              <a:xfrm>
                <a:off x="534154" y="4125364"/>
                <a:ext cx="3381760"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z="1600" b="0" i="0" smtClean="0">
                          <a:latin typeface="Cambria Math" charset="0"/>
                        </a:rPr>
                        <m:t>MSE</m:t>
                      </m:r>
                      <m:d>
                        <m:dPr>
                          <m:ctrlPr>
                            <a:rPr lang="pt-BR" sz="1600" b="0" i="1" smtClean="0">
                              <a:latin typeface="Cambria Math" charset="0"/>
                            </a:rPr>
                          </m:ctrlPr>
                        </m:dPr>
                        <m:e>
                          <m:r>
                            <a:rPr lang="pt-BR" sz="1600" b="1" i="0" smtClean="0">
                              <a:latin typeface="Cambria Math" charset="0"/>
                            </a:rPr>
                            <m:t>𝐗</m:t>
                          </m:r>
                          <m:r>
                            <a:rPr lang="pt-BR" sz="1600" b="0" i="1" smtClean="0">
                              <a:latin typeface="Cambria Math" charset="0"/>
                            </a:rPr>
                            <m:t>,</m:t>
                          </m:r>
                          <m:sSub>
                            <m:sSubPr>
                              <m:ctrlPr>
                                <a:rPr lang="en-US" sz="1600" b="0" i="1" smtClean="0">
                                  <a:latin typeface="Cambria Math" charset="0"/>
                                </a:rPr>
                              </m:ctrlPr>
                            </m:sSubPr>
                            <m:e>
                              <m:r>
                                <a:rPr lang="pt-BR" sz="1600" b="0" i="1" smtClean="0">
                                  <a:latin typeface="Cambria Math" charset="0"/>
                                </a:rPr>
                                <m:t>h</m:t>
                              </m:r>
                            </m:e>
                            <m:sub>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sub>
                          </m:sSub>
                        </m:e>
                      </m:d>
                      <m:r>
                        <a:rPr lang="pt-BR" sz="1600" b="0" i="1" smtClean="0">
                          <a:latin typeface="Cambria Math" charset="0"/>
                        </a:rPr>
                        <m:t>= </m:t>
                      </m:r>
                      <m:f>
                        <m:fPr>
                          <m:ctrlPr>
                            <a:rPr lang="mr-IN" sz="1600" b="0" i="1" smtClean="0">
                              <a:latin typeface="Cambria Math" charset="0"/>
                            </a:rPr>
                          </m:ctrlPr>
                        </m:fPr>
                        <m:num>
                          <m:r>
                            <a:rPr lang="pt-BR" sz="1600" b="0" i="1" smtClean="0">
                              <a:latin typeface="Cambria Math" charset="0"/>
                            </a:rPr>
                            <m:t>1</m:t>
                          </m:r>
                        </m:num>
                        <m:den>
                          <m:r>
                            <a:rPr lang="pt-BR" sz="1600" b="0" i="1" smtClean="0">
                              <a:latin typeface="Cambria Math" charset="0"/>
                            </a:rPr>
                            <m:t>𝑚</m:t>
                          </m:r>
                        </m:den>
                      </m:f>
                      <m:nary>
                        <m:naryPr>
                          <m:chr m:val="∑"/>
                          <m:ctrlPr>
                            <a:rPr lang="is-IS" sz="1600" b="0" i="1" smtClean="0">
                              <a:latin typeface="Cambria Math" charset="0"/>
                            </a:rPr>
                          </m:ctrlPr>
                        </m:naryPr>
                        <m:sub>
                          <m:r>
                            <m:rPr>
                              <m:brk m:alnAt="23"/>
                            </m:rPr>
                            <a:rPr lang="pt-BR" sz="1600" b="0" i="1" smtClean="0">
                              <a:latin typeface="Cambria Math" charset="0"/>
                            </a:rPr>
                            <m:t>𝑖</m:t>
                          </m:r>
                          <m:r>
                            <a:rPr lang="pt-BR" sz="1600" b="0" i="1" smtClean="0">
                              <a:latin typeface="Cambria Math" charset="0"/>
                            </a:rPr>
                            <m:t>=1</m:t>
                          </m:r>
                        </m:sub>
                        <m:sup>
                          <m:r>
                            <a:rPr lang="pt-BR" sz="1600" b="0" i="1" smtClean="0">
                              <a:latin typeface="Cambria Math" charset="0"/>
                            </a:rPr>
                            <m:t>𝑚</m:t>
                          </m:r>
                        </m:sup>
                        <m:e>
                          <m:sSup>
                            <m:sSupPr>
                              <m:ctrlPr>
                                <a:rPr lang="is-IS" sz="1600" b="0" i="1" smtClean="0">
                                  <a:latin typeface="Cambria Math" charset="0"/>
                                </a:rPr>
                              </m:ctrlPr>
                            </m:sSupPr>
                            <m:e>
                              <m:r>
                                <a:rPr lang="pt-BR" sz="1600" i="1">
                                  <a:latin typeface="Cambria Math" charset="0"/>
                                </a:rPr>
                                <m:t>(</m:t>
                              </m:r>
                              <m:r>
                                <a:rPr lang="pt-BR" sz="1600" i="1">
                                  <a:latin typeface="Cambria Math" charset="0"/>
                                </a:rPr>
                                <m:t>h</m:t>
                              </m:r>
                              <m:r>
                                <a:rPr lang="pt-BR" sz="1600" i="1">
                                  <a:latin typeface="Cambria Math" charset="0"/>
                                </a:rPr>
                                <m:t>(</m:t>
                              </m:r>
                              <m:sSup>
                                <m:sSupPr>
                                  <m:ctrlPr>
                                    <a:rPr lang="pt-BR" sz="1600" i="1">
                                      <a:latin typeface="Cambria Math" charset="0"/>
                                    </a:rPr>
                                  </m:ctrlPr>
                                </m:sSupPr>
                                <m:e>
                                  <m:r>
                                    <a:rPr lang="pt-BR" sz="1600" b="1" i="0">
                                      <a:latin typeface="Cambria Math" charset="0"/>
                                    </a:rPr>
                                    <m:t>𝐱</m:t>
                                  </m:r>
                                </m:e>
                                <m:sup>
                                  <m:d>
                                    <m:dPr>
                                      <m:ctrlPr>
                                        <a:rPr lang="pt-BR" sz="1600" i="1">
                                          <a:latin typeface="Cambria Math" charset="0"/>
                                        </a:rPr>
                                      </m:ctrlPr>
                                    </m:dPr>
                                    <m:e>
                                      <m:r>
                                        <a:rPr lang="pt-BR" sz="1600" i="1">
                                          <a:latin typeface="Cambria Math" charset="0"/>
                                        </a:rPr>
                                        <m:t>𝑖</m:t>
                                      </m:r>
                                    </m:e>
                                  </m:d>
                                </m:sup>
                              </m:sSup>
                              <m:r>
                                <a:rPr lang="pt-BR" sz="1600" i="1">
                                  <a:latin typeface="Cambria Math" charset="0"/>
                                </a:rPr>
                                <m:t>)−</m:t>
                              </m:r>
                              <m:sSup>
                                <m:sSupPr>
                                  <m:ctrlPr>
                                    <a:rPr lang="pt-BR" sz="1600" i="1">
                                      <a:latin typeface="Cambria Math" charset="0"/>
                                    </a:rPr>
                                  </m:ctrlPr>
                                </m:sSupPr>
                                <m:e>
                                  <m:r>
                                    <a:rPr lang="pt-BR" sz="1600" i="1">
                                      <a:latin typeface="Cambria Math" charset="0"/>
                                    </a:rPr>
                                    <m:t>𝑦</m:t>
                                  </m:r>
                                </m:e>
                                <m:sup>
                                  <m:r>
                                    <a:rPr lang="pt-BR" sz="1600" b="0" i="1" smtClean="0">
                                      <a:latin typeface="Cambria Math" charset="0"/>
                                    </a:rPr>
                                    <m:t>(</m:t>
                                  </m:r>
                                  <m:r>
                                    <a:rPr lang="pt-BR" sz="1600" b="0" i="1" smtClean="0">
                                      <a:latin typeface="Cambria Math" charset="0"/>
                                    </a:rPr>
                                    <m:t>𝑖</m:t>
                                  </m:r>
                                  <m:r>
                                    <a:rPr lang="pt-BR" sz="1600" b="0" i="1" smtClean="0">
                                      <a:latin typeface="Cambria Math" charset="0"/>
                                    </a:rPr>
                                    <m:t>)</m:t>
                                  </m:r>
                                </m:sup>
                              </m:sSup>
                              <m:r>
                                <a:rPr lang="pt-BR" sz="1600" i="1">
                                  <a:latin typeface="Cambria Math" charset="0"/>
                                </a:rPr>
                                <m:t>)</m:t>
                              </m:r>
                            </m:e>
                            <m:sup>
                              <m:r>
                                <a:rPr lang="pt-BR" sz="1600" b="0" i="1" smtClean="0">
                                  <a:latin typeface="Cambria Math" charset="0"/>
                                </a:rPr>
                                <m:t>2</m:t>
                              </m:r>
                            </m:sup>
                          </m:sSup>
                        </m:e>
                      </m:nary>
                    </m:oMath>
                  </m:oMathPara>
                </a14:m>
                <a:endParaRPr lang="en-US" sz="1600" dirty="0"/>
              </a:p>
            </p:txBody>
          </p:sp>
        </mc:Choice>
        <mc:Fallback xmlns="">
          <p:sp>
            <p:nvSpPr>
              <p:cNvPr id="17" name="TextBox 16">
                <a:extLst>
                  <a:ext uri="{FF2B5EF4-FFF2-40B4-BE49-F238E27FC236}">
                    <a16:creationId xmlns:a16="http://schemas.microsoft.com/office/drawing/2014/main" id="{890725F9-8821-6649-AD91-49E3D6DC368A}"/>
                  </a:ext>
                </a:extLst>
              </p:cNvPr>
              <p:cNvSpPr txBox="1">
                <a:spLocks noRot="1" noChangeAspect="1" noMove="1" noResize="1" noEditPoints="1" noAdjustHandles="1" noChangeArrowheads="1" noChangeShapeType="1" noTextEdit="1"/>
              </p:cNvSpPr>
              <p:nvPr/>
            </p:nvSpPr>
            <p:spPr>
              <a:xfrm>
                <a:off x="534154" y="4125364"/>
                <a:ext cx="3381760" cy="672172"/>
              </a:xfrm>
              <a:prstGeom prst="rect">
                <a:avLst/>
              </a:prstGeom>
              <a:blipFill>
                <a:blip r:embed="rId7"/>
                <a:stretch>
                  <a:fillRect l="-749" t="-120370" b="-183333"/>
                </a:stretch>
              </a:blipFill>
            </p:spPr>
            <p:txBody>
              <a:bodyPr/>
              <a:lstStyle/>
              <a:p>
                <a:r>
                  <a:rPr lang="en-US">
                    <a:noFill/>
                  </a:rPr>
                  <a:t> </a:t>
                </a:r>
              </a:p>
            </p:txBody>
          </p:sp>
        </mc:Fallback>
      </mc:AlternateContent>
      <p:sp>
        <p:nvSpPr>
          <p:cNvPr id="18" name="Text Placeholder 4">
            <a:extLst>
              <a:ext uri="{FF2B5EF4-FFF2-40B4-BE49-F238E27FC236}">
                <a16:creationId xmlns="" xmlns:a16="http://schemas.microsoft.com/office/drawing/2014/main" id="{96D5BC44-094D-9540-AF5D-813D3547741B}"/>
              </a:ext>
            </a:extLst>
          </p:cNvPr>
          <p:cNvSpPr txBox="1">
            <a:spLocks/>
          </p:cNvSpPr>
          <p:nvPr/>
        </p:nvSpPr>
        <p:spPr>
          <a:xfrm>
            <a:off x="5365887" y="4950583"/>
            <a:ext cx="3857625" cy="216647"/>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Source: Hands on Machine Learning with </a:t>
            </a:r>
            <a:r>
              <a:rPr lang="en-US" sz="900" dirty="0" err="1"/>
              <a:t>Scikit</a:t>
            </a:r>
            <a:r>
              <a:rPr lang="en-US" sz="900" dirty="0"/>
              <a:t>-Learn and TensorFlow, Cap. 3.</a:t>
            </a:r>
          </a:p>
          <a:p>
            <a:endParaRPr lang="en-US" sz="900" dirty="0"/>
          </a:p>
        </p:txBody>
      </p:sp>
    </p:spTree>
    <p:extLst>
      <p:ext uri="{BB962C8B-B14F-4D97-AF65-F5344CB8AC3E}">
        <p14:creationId xmlns:p14="http://schemas.microsoft.com/office/powerpoint/2010/main" val="214431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5"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p:sp>
        <p:nvSpPr>
          <p:cNvPr id="12" name="Text Placeholder 1">
            <a:extLst>
              <a:ext uri="{FF2B5EF4-FFF2-40B4-BE49-F238E27FC236}">
                <a16:creationId xmlns="" xmlns:a16="http://schemas.microsoft.com/office/drawing/2014/main" id="{5D60C7F7-D855-1A4D-9D1B-97653F75AEAD}"/>
              </a:ext>
            </a:extLst>
          </p:cNvPr>
          <p:cNvSpPr txBox="1">
            <a:spLocks/>
          </p:cNvSpPr>
          <p:nvPr/>
        </p:nvSpPr>
        <p:spPr>
          <a:xfrm>
            <a:off x="167532" y="1258679"/>
            <a:ext cx="8808936" cy="40040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Clr>
                <a:schemeClr val="accent2"/>
              </a:buClr>
              <a:buNone/>
            </a:pPr>
            <a:r>
              <a:rPr lang="en-US" sz="1800" dirty="0"/>
              <a:t>Penalize the parameters of the model (degrees of freedom) in order to produce a simpler model.</a:t>
            </a:r>
          </a:p>
          <a:p>
            <a:pPr algn="just">
              <a:buClr>
                <a:schemeClr val="accent2"/>
              </a:buClr>
              <a:buFont typeface="Arial" panose="020B0604020202020204" pitchFamily="34" charset="0"/>
              <a:buChar char="•"/>
            </a:pPr>
            <a:r>
              <a:rPr lang="en-US" sz="1600" dirty="0"/>
              <a:t>Tradeoff between increasing the bias and decreasing the variance.</a:t>
            </a:r>
          </a:p>
          <a:p>
            <a:pPr marL="0" indent="0" algn="just">
              <a:buClr>
                <a:schemeClr val="accent2"/>
              </a:buClr>
              <a:buNone/>
            </a:pPr>
            <a:r>
              <a:rPr lang="en-US" sz="1800" b="1" dirty="0">
                <a:solidFill>
                  <a:schemeClr val="accent2"/>
                </a:solidFill>
              </a:rPr>
              <a:t>Regularized linear models</a:t>
            </a: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800" b="1" dirty="0">
              <a:solidFill>
                <a:schemeClr val="accent2"/>
              </a:solidFill>
            </a:endParaRPr>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dirty="0"/>
          </a:p>
          <a:p>
            <a:pPr marL="0" indent="0" algn="just">
              <a:buClr>
                <a:schemeClr val="accent2"/>
              </a:buClr>
              <a:buNone/>
            </a:pPr>
            <a:endParaRPr lang="en-US" sz="1600" b="1" dirty="0">
              <a:solidFill>
                <a:schemeClr val="accent2"/>
              </a:solidFill>
            </a:endParaRPr>
          </a:p>
          <a:p>
            <a:pPr marL="0" indent="0" algn="just">
              <a:buClr>
                <a:schemeClr val="accent2"/>
              </a:buClr>
              <a:buNone/>
            </a:pPr>
            <a:endParaRPr lang="en-US" sz="16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 xmlns:a16="http://schemas.microsoft.com/office/drawing/2014/main" id="{44735422-8EB6-284B-80EC-4F6CBDA7EC1C}"/>
                  </a:ext>
                </a:extLst>
              </p:cNvPr>
              <p:cNvSpPr txBox="1"/>
              <p:nvPr/>
            </p:nvSpPr>
            <p:spPr>
              <a:xfrm>
                <a:off x="775529" y="2707733"/>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27" name="TextBox 26">
                <a:extLst>
                  <a:ext uri="{FF2B5EF4-FFF2-40B4-BE49-F238E27FC236}">
                    <a16:creationId xmlns:a16="http://schemas.microsoft.com/office/drawing/2014/main" id="{44735422-8EB6-284B-80EC-4F6CBDA7EC1C}"/>
                  </a:ext>
                </a:extLst>
              </p:cNvPr>
              <p:cNvSpPr txBox="1">
                <a:spLocks noRot="1" noChangeAspect="1" noMove="1" noResize="1" noEditPoints="1" noAdjustHandles="1" noChangeArrowheads="1" noChangeShapeType="1" noTextEdit="1"/>
              </p:cNvSpPr>
              <p:nvPr/>
            </p:nvSpPr>
            <p:spPr>
              <a:xfrm>
                <a:off x="775529" y="2707733"/>
                <a:ext cx="2431691" cy="672172"/>
              </a:xfrm>
              <a:prstGeom prst="rect">
                <a:avLst/>
              </a:prstGeom>
              <a:blipFill>
                <a:blip r:embed="rId3"/>
                <a:stretch>
                  <a:fillRect l="-2073" t="-120370" r="-9326" b="-183333"/>
                </a:stretch>
              </a:blipFill>
            </p:spPr>
            <p:txBody>
              <a:bodyPr/>
              <a:lstStyle/>
              <a:p>
                <a:r>
                  <a:rPr lang="en-US">
                    <a:noFill/>
                  </a:rPr>
                  <a:t> </a:t>
                </a:r>
              </a:p>
            </p:txBody>
          </p:sp>
        </mc:Fallback>
      </mc:AlternateContent>
      <p:sp>
        <p:nvSpPr>
          <p:cNvPr id="28" name="Right Arrow 27">
            <a:extLst>
              <a:ext uri="{FF2B5EF4-FFF2-40B4-BE49-F238E27FC236}">
                <a16:creationId xmlns="" xmlns:a16="http://schemas.microsoft.com/office/drawing/2014/main" id="{9EA45EFB-AB2A-7642-A6E1-BD36B8B91234}"/>
              </a:ext>
            </a:extLst>
          </p:cNvPr>
          <p:cNvSpPr/>
          <p:nvPr/>
        </p:nvSpPr>
        <p:spPr>
          <a:xfrm>
            <a:off x="3776651" y="2895229"/>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 xmlns:a16="http://schemas.microsoft.com/office/drawing/2014/main" id="{52C9A7E0-4839-CB49-A242-FF487A245656}"/>
              </a:ext>
            </a:extLst>
          </p:cNvPr>
          <p:cNvSpPr txBox="1"/>
          <p:nvPr/>
        </p:nvSpPr>
        <p:spPr>
          <a:xfrm>
            <a:off x="5220594" y="2480780"/>
            <a:ext cx="2268763" cy="584775"/>
          </a:xfrm>
          <a:prstGeom prst="rect">
            <a:avLst/>
          </a:prstGeom>
          <a:noFill/>
        </p:spPr>
        <p:txBody>
          <a:bodyPr wrap="none" rtlCol="0">
            <a:spAutoFit/>
          </a:bodyPr>
          <a:lstStyle/>
          <a:p>
            <a:pPr algn="ctr"/>
            <a:r>
              <a:rPr lang="en-US" sz="1600" b="1" dirty="0">
                <a:solidFill>
                  <a:schemeClr val="accent2"/>
                </a:solidFill>
              </a:rPr>
              <a:t>Ridge Regression </a:t>
            </a:r>
          </a:p>
          <a:p>
            <a:r>
              <a:rPr lang="en-US" sz="1600" i="1" dirty="0"/>
              <a:t>(Tikhonov regularization)</a:t>
            </a:r>
          </a:p>
        </p:txBody>
      </p:sp>
      <p:sp>
        <p:nvSpPr>
          <p:cNvPr id="30" name="TextBox 29">
            <a:extLst>
              <a:ext uri="{FF2B5EF4-FFF2-40B4-BE49-F238E27FC236}">
                <a16:creationId xmlns="" xmlns:a16="http://schemas.microsoft.com/office/drawing/2014/main" id="{B42690DC-B16F-3043-8E3C-D5A394CEFC6A}"/>
              </a:ext>
            </a:extLst>
          </p:cNvPr>
          <p:cNvSpPr txBox="1"/>
          <p:nvPr/>
        </p:nvSpPr>
        <p:spPr>
          <a:xfrm>
            <a:off x="4872926" y="3032983"/>
            <a:ext cx="3283784" cy="523220"/>
          </a:xfrm>
          <a:prstGeom prst="rect">
            <a:avLst/>
          </a:prstGeom>
          <a:noFill/>
        </p:spPr>
        <p:txBody>
          <a:bodyPr wrap="square" rtlCol="0">
            <a:spAutoFit/>
          </a:bodyPr>
          <a:lstStyle/>
          <a:p>
            <a:r>
              <a:rPr lang="en-US" sz="1400" dirty="0"/>
              <a:t>Fit the model keeping the model weights as small as possible.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 xmlns:a16="http://schemas.microsoft.com/office/drawing/2014/main" id="{D46F66EC-935A-AC4E-A6EF-BF2A830018D4}"/>
                  </a:ext>
                </a:extLst>
              </p:cNvPr>
              <p:cNvSpPr txBox="1"/>
              <p:nvPr/>
            </p:nvSpPr>
            <p:spPr>
              <a:xfrm>
                <a:off x="775527" y="3884821"/>
                <a:ext cx="233365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d>
                            <m:dPr>
                              <m:begChr m:val="|"/>
                              <m:endChr m:val="|"/>
                              <m:ctrlPr>
                                <a:rPr lang="hr-HR"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𝑖</m:t>
                                  </m:r>
                                </m:sub>
                              </m:sSub>
                            </m:e>
                          </m:d>
                        </m:e>
                      </m:nary>
                    </m:oMath>
                  </m:oMathPara>
                </a14:m>
                <a:endParaRPr lang="en-US" sz="1600" dirty="0"/>
              </a:p>
            </p:txBody>
          </p:sp>
        </mc:Choice>
        <mc:Fallback xmlns="">
          <p:sp>
            <p:nvSpPr>
              <p:cNvPr id="31" name="TextBox 30">
                <a:extLst>
                  <a:ext uri="{FF2B5EF4-FFF2-40B4-BE49-F238E27FC236}">
                    <a16:creationId xmlns:a16="http://schemas.microsoft.com/office/drawing/2014/main" id="{D46F66EC-935A-AC4E-A6EF-BF2A830018D4}"/>
                  </a:ext>
                </a:extLst>
              </p:cNvPr>
              <p:cNvSpPr txBox="1">
                <a:spLocks noRot="1" noChangeAspect="1" noMove="1" noResize="1" noEditPoints="1" noAdjustHandles="1" noChangeArrowheads="1" noChangeShapeType="1" noTextEdit="1"/>
              </p:cNvSpPr>
              <p:nvPr/>
            </p:nvSpPr>
            <p:spPr>
              <a:xfrm>
                <a:off x="775527" y="3884821"/>
                <a:ext cx="2333651" cy="672172"/>
              </a:xfrm>
              <a:prstGeom prst="rect">
                <a:avLst/>
              </a:prstGeom>
              <a:blipFill>
                <a:blip r:embed="rId4"/>
                <a:stretch>
                  <a:fillRect l="-2162" t="-120370" r="-7568" b="-181481"/>
                </a:stretch>
              </a:blipFill>
            </p:spPr>
            <p:txBody>
              <a:bodyPr/>
              <a:lstStyle/>
              <a:p>
                <a:r>
                  <a:rPr lang="en-US">
                    <a:noFill/>
                  </a:rPr>
                  <a:t> </a:t>
                </a:r>
              </a:p>
            </p:txBody>
          </p:sp>
        </mc:Fallback>
      </mc:AlternateContent>
      <p:sp>
        <p:nvSpPr>
          <p:cNvPr id="32" name="Right Arrow 31">
            <a:extLst>
              <a:ext uri="{FF2B5EF4-FFF2-40B4-BE49-F238E27FC236}">
                <a16:creationId xmlns="" xmlns:a16="http://schemas.microsoft.com/office/drawing/2014/main" id="{C729A707-E9FD-0946-8300-0D0BB7F11433}"/>
              </a:ext>
            </a:extLst>
          </p:cNvPr>
          <p:cNvSpPr/>
          <p:nvPr/>
        </p:nvSpPr>
        <p:spPr>
          <a:xfrm>
            <a:off x="3776650" y="4123716"/>
            <a:ext cx="594567" cy="2971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 xmlns:a16="http://schemas.microsoft.com/office/drawing/2014/main" id="{6CC906ED-5299-2040-BE89-D8DAE837A364}"/>
                  </a:ext>
                </a:extLst>
              </p:cNvPr>
              <p:cNvSpPr txBox="1"/>
              <p:nvPr/>
            </p:nvSpPr>
            <p:spPr>
              <a:xfrm>
                <a:off x="5524715" y="3636132"/>
                <a:ext cx="1660519" cy="584775"/>
              </a:xfrm>
              <a:prstGeom prst="rect">
                <a:avLst/>
              </a:prstGeom>
              <a:noFill/>
            </p:spPr>
            <p:txBody>
              <a:bodyPr wrap="none" rtlCol="0">
                <a:spAutoFit/>
              </a:bodyPr>
              <a:lstStyle/>
              <a:p>
                <a:pPr algn="ctr"/>
                <a:r>
                  <a:rPr lang="en-US" sz="1600" b="1" dirty="0">
                    <a:solidFill>
                      <a:schemeClr val="accent2"/>
                    </a:solidFill>
                  </a:rPr>
                  <a:t>Lasso Regression </a:t>
                </a:r>
              </a:p>
              <a:p>
                <a:pPr algn="ctr"/>
                <a:r>
                  <a:rPr lang="en-US" sz="1600" dirty="0"/>
                  <a:t>(uses </a:t>
                </a:r>
                <a14:m>
                  <m:oMath xmlns:m="http://schemas.openxmlformats.org/officeDocument/2006/math">
                    <m:sSub>
                      <m:sSubPr>
                        <m:ctrlPr>
                          <a:rPr lang="en-US" sz="1600" i="1" smtClean="0">
                            <a:latin typeface="Cambria Math" charset="0"/>
                          </a:rPr>
                        </m:ctrlPr>
                      </m:sSubPr>
                      <m:e>
                        <m:r>
                          <a:rPr lang="pt-BR" sz="1600" b="0" i="1" smtClean="0">
                            <a:latin typeface="Cambria Math" charset="0"/>
                          </a:rPr>
                          <m:t>𝑙</m:t>
                        </m:r>
                      </m:e>
                      <m:sub>
                        <m:r>
                          <a:rPr lang="pt-BR" sz="1600" b="0" i="1" smtClean="0">
                            <a:latin typeface="Cambria Math" charset="0"/>
                          </a:rPr>
                          <m:t>1</m:t>
                        </m:r>
                      </m:sub>
                    </m:sSub>
                  </m:oMath>
                </a14:m>
                <a:r>
                  <a:rPr lang="en-US" sz="1600" dirty="0"/>
                  <a:t> norm)</a:t>
                </a:r>
              </a:p>
            </p:txBody>
          </p:sp>
        </mc:Choice>
        <mc:Fallback xmlns="">
          <p:sp>
            <p:nvSpPr>
              <p:cNvPr id="33" name="TextBox 32">
                <a:extLst>
                  <a:ext uri="{FF2B5EF4-FFF2-40B4-BE49-F238E27FC236}">
                    <a16:creationId xmlns:a16="http://schemas.microsoft.com/office/drawing/2014/main" id="{6CC906ED-5299-2040-BE89-D8DAE837A364}"/>
                  </a:ext>
                </a:extLst>
              </p:cNvPr>
              <p:cNvSpPr txBox="1">
                <a:spLocks noRot="1" noChangeAspect="1" noMove="1" noResize="1" noEditPoints="1" noAdjustHandles="1" noChangeArrowheads="1" noChangeShapeType="1" noTextEdit="1"/>
              </p:cNvSpPr>
              <p:nvPr/>
            </p:nvSpPr>
            <p:spPr>
              <a:xfrm>
                <a:off x="5524715" y="3636132"/>
                <a:ext cx="1660519" cy="584775"/>
              </a:xfrm>
              <a:prstGeom prst="rect">
                <a:avLst/>
              </a:prstGeom>
              <a:blipFill>
                <a:blip r:embed="rId5"/>
                <a:stretch>
                  <a:fillRect l="-1515" r="-758" b="-10638"/>
                </a:stretch>
              </a:blipFill>
            </p:spPr>
            <p:txBody>
              <a:bodyPr/>
              <a:lstStyle/>
              <a:p>
                <a:r>
                  <a:rPr lang="en-US">
                    <a:noFill/>
                  </a:rPr>
                  <a:t> </a:t>
                </a:r>
              </a:p>
            </p:txBody>
          </p:sp>
        </mc:Fallback>
      </mc:AlternateContent>
      <p:sp>
        <p:nvSpPr>
          <p:cNvPr id="34" name="TextBox 33">
            <a:extLst>
              <a:ext uri="{FF2B5EF4-FFF2-40B4-BE49-F238E27FC236}">
                <a16:creationId xmlns="" xmlns:a16="http://schemas.microsoft.com/office/drawing/2014/main" id="{0684E836-29D8-0040-B1FA-AF0AC10052FC}"/>
              </a:ext>
            </a:extLst>
          </p:cNvPr>
          <p:cNvSpPr txBox="1"/>
          <p:nvPr/>
        </p:nvSpPr>
        <p:spPr>
          <a:xfrm>
            <a:off x="4796056" y="4123716"/>
            <a:ext cx="3776650" cy="1277273"/>
          </a:xfrm>
          <a:prstGeom prst="rect">
            <a:avLst/>
          </a:prstGeom>
          <a:noFill/>
        </p:spPr>
        <p:txBody>
          <a:bodyPr wrap="square" rtlCol="0">
            <a:spAutoFit/>
          </a:bodyPr>
          <a:lstStyle/>
          <a:p>
            <a:r>
              <a:rPr lang="en-US" sz="1400" dirty="0"/>
              <a:t>Tends to eliminate the weights of the less important features. </a:t>
            </a:r>
          </a:p>
          <a:p>
            <a:pPr marL="342900" indent="-342900">
              <a:buClr>
                <a:schemeClr val="accent2"/>
              </a:buClr>
              <a:buFont typeface="Arial" charset="0"/>
              <a:buChar char="•"/>
            </a:pPr>
            <a:r>
              <a:rPr lang="en-US" sz="1400" dirty="0"/>
              <a:t>Sparse models.</a:t>
            </a:r>
          </a:p>
          <a:p>
            <a:pPr marL="342900" indent="-342900">
              <a:buClr>
                <a:schemeClr val="accent2"/>
              </a:buClr>
              <a:buFont typeface="Arial" charset="0"/>
              <a:buChar char="•"/>
            </a:pPr>
            <a:r>
              <a:rPr lang="en-US" sz="1400" dirty="0"/>
              <a:t>Feature selection. </a:t>
            </a:r>
          </a:p>
          <a:p>
            <a:endParaRPr lang="en-US" sz="2100" dirty="0"/>
          </a:p>
        </p:txBody>
      </p:sp>
    </p:spTree>
    <p:extLst>
      <p:ext uri="{BB962C8B-B14F-4D97-AF65-F5344CB8AC3E}">
        <p14:creationId xmlns:p14="http://schemas.microsoft.com/office/powerpoint/2010/main" val="6129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p:bldP spid="30" grpId="0"/>
      <p:bldP spid="31" grpId="0"/>
      <p:bldP spid="32" grpId="0" animBg="1"/>
      <p:bldP spid="33" grpId="0"/>
      <p:bldP spid="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Regularization (Cont.)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6" name="Picture 15"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76" y="0"/>
            <a:ext cx="874059" cy="87405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59A3303E-289B-3E48-ACB1-A90C6A83B59A}"/>
                  </a:ext>
                </a:extLst>
              </p:cNvPr>
              <p:cNvSpPr txBox="1"/>
              <p:nvPr/>
            </p:nvSpPr>
            <p:spPr>
              <a:xfrm>
                <a:off x="228576" y="1133500"/>
                <a:ext cx="3050450" cy="338554"/>
              </a:xfrm>
              <a:prstGeom prst="rect">
                <a:avLst/>
              </a:prstGeom>
              <a:noFill/>
            </p:spPr>
            <p:txBody>
              <a:bodyPr wrap="non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defines how much to regularize?</a:t>
                </a:r>
              </a:p>
            </p:txBody>
          </p:sp>
        </mc:Choice>
        <mc:Fallback xmlns="">
          <p:sp>
            <p:nvSpPr>
              <p:cNvPr id="14" name="TextBox 13">
                <a:extLst>
                  <a:ext uri="{FF2B5EF4-FFF2-40B4-BE49-F238E27FC236}">
                    <a16:creationId xmlns:a16="http://schemas.microsoft.com/office/drawing/2014/main" id="{59A3303E-289B-3E48-ACB1-A90C6A83B59A}"/>
                  </a:ext>
                </a:extLst>
              </p:cNvPr>
              <p:cNvSpPr txBox="1">
                <a:spLocks noRot="1" noChangeAspect="1" noMove="1" noResize="1" noEditPoints="1" noAdjustHandles="1" noChangeArrowheads="1" noChangeShapeType="1" noTextEdit="1"/>
              </p:cNvSpPr>
              <p:nvPr/>
            </p:nvSpPr>
            <p:spPr>
              <a:xfrm>
                <a:off x="228576" y="1133500"/>
                <a:ext cx="3050450" cy="338554"/>
              </a:xfrm>
              <a:prstGeom prst="rect">
                <a:avLst/>
              </a:prstGeom>
              <a:blipFill>
                <a:blip r:embed="rId3"/>
                <a:stretch>
                  <a:fillRect t="-3571"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AAF00920-5B11-B349-B92E-ABA286CE35D8}"/>
                  </a:ext>
                </a:extLst>
              </p:cNvPr>
              <p:cNvSpPr txBox="1"/>
              <p:nvPr/>
            </p:nvSpPr>
            <p:spPr>
              <a:xfrm>
                <a:off x="323660" y="1559451"/>
                <a:ext cx="2196627" cy="246221"/>
              </a:xfrm>
              <a:prstGeom prst="rect">
                <a:avLst/>
              </a:prstGeom>
              <a:noFill/>
            </p:spPr>
            <p:txBody>
              <a:bodyPr wrap="none" lIns="0" tIns="0" rIns="0" bIns="0" rtlCol="0">
                <a:spAutoFit/>
              </a:bodyPr>
              <a:lstStyle/>
              <a:p>
                <a14:m>
                  <m:oMath xmlns:m="http://schemas.openxmlformats.org/officeDocument/2006/math">
                    <m:r>
                      <a:rPr lang="en-US" sz="1600" i="1" smtClean="0">
                        <a:latin typeface="Cambria Math" charset="0"/>
                        <a:ea typeface="Cambria Math" charset="0"/>
                        <a:cs typeface="Cambria Math" charset="0"/>
                      </a:rPr>
                      <m:t>𝜆</m:t>
                    </m:r>
                    <m:r>
                      <a:rPr lang="pt-BR" sz="1600" b="0" i="1" smtClean="0">
                        <a:latin typeface="Cambria Math" charset="0"/>
                        <a:ea typeface="Cambria Math" charset="0"/>
                        <a:cs typeface="Cambria Math" charset="0"/>
                      </a:rPr>
                      <m:t>=0</m:t>
                    </m:r>
                  </m:oMath>
                </a14:m>
                <a:r>
                  <a:rPr lang="en-US" sz="1600" dirty="0"/>
                  <a:t> </a:t>
                </a:r>
                <a:r>
                  <a:rPr lang="mr-IN" sz="1600" dirty="0"/>
                  <a:t>–</a:t>
                </a:r>
                <a:r>
                  <a:rPr lang="pt-BR" sz="1600" dirty="0"/>
                  <a:t>&gt;</a:t>
                </a:r>
                <a:r>
                  <a:rPr lang="en-US" sz="1600" dirty="0"/>
                  <a:t> no regularization</a:t>
                </a:r>
              </a:p>
            </p:txBody>
          </p:sp>
        </mc:Choice>
        <mc:Fallback xmlns="">
          <p:sp>
            <p:nvSpPr>
              <p:cNvPr id="15" name="TextBox 14">
                <a:extLst>
                  <a:ext uri="{FF2B5EF4-FFF2-40B4-BE49-F238E27FC236}">
                    <a16:creationId xmlns:a16="http://schemas.microsoft.com/office/drawing/2014/main" id="{AAF00920-5B11-B349-B92E-ABA286CE35D8}"/>
                  </a:ext>
                </a:extLst>
              </p:cNvPr>
              <p:cNvSpPr txBox="1">
                <a:spLocks noRot="1" noChangeAspect="1" noMove="1" noResize="1" noEditPoints="1" noAdjustHandles="1" noChangeArrowheads="1" noChangeShapeType="1" noTextEdit="1"/>
              </p:cNvSpPr>
              <p:nvPr/>
            </p:nvSpPr>
            <p:spPr>
              <a:xfrm>
                <a:off x="323660" y="1559451"/>
                <a:ext cx="2196627" cy="246221"/>
              </a:xfrm>
              <a:prstGeom prst="rect">
                <a:avLst/>
              </a:prstGeom>
              <a:blipFill>
                <a:blip r:embed="rId4"/>
                <a:stretch>
                  <a:fillRect l="-2874" t="-25000" r="-4598" b="-4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 xmlns:a16="http://schemas.microsoft.com/office/drawing/2014/main" id="{4912905D-2D0C-5343-A9D6-A474B56FB7DA}"/>
                  </a:ext>
                </a:extLst>
              </p:cNvPr>
              <p:cNvSpPr txBox="1"/>
              <p:nvPr/>
            </p:nvSpPr>
            <p:spPr>
              <a:xfrm>
                <a:off x="6483733" y="959596"/>
                <a:ext cx="2431691"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1600" b="0" i="1" smtClean="0">
                          <a:latin typeface="Cambria Math" charset="0"/>
                        </a:rPr>
                        <m:t>𝐽</m:t>
                      </m:r>
                      <m:d>
                        <m:dPr>
                          <m:ctrlPr>
                            <a:rPr lang="pt-BR" sz="1600" b="0" i="1" smtClean="0">
                              <a:latin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m:rPr>
                          <m:sty m:val="p"/>
                        </m:rPr>
                        <a:rPr lang="pt-BR" sz="1600" b="0" i="0" smtClean="0">
                          <a:latin typeface="Cambria Math" charset="0"/>
                          <a:ea typeface="Cambria Math" charset="0"/>
                          <a:cs typeface="Cambria Math" charset="0"/>
                        </a:rPr>
                        <m:t>MSE</m:t>
                      </m:r>
                      <m:d>
                        <m:dPr>
                          <m:ctrlPr>
                            <a:rPr lang="pt-BR" sz="1600" b="0" i="1" smtClean="0">
                              <a:latin typeface="Cambria Math" charset="0"/>
                              <a:ea typeface="Cambria Math" charset="0"/>
                              <a:cs typeface="Cambria Math" charset="0"/>
                            </a:rPr>
                          </m:ctrlPr>
                        </m:dPr>
                        <m:e>
                          <m:r>
                            <a:rPr lang="pt-BR" sz="1600" b="0" i="1" smtClean="0">
                              <a:latin typeface="Cambria Math" charset="0"/>
                              <a:ea typeface="Cambria Math" charset="0"/>
                              <a:cs typeface="Cambria Math" charset="0"/>
                            </a:rPr>
                            <m:t>𝜃</m:t>
                          </m:r>
                        </m:e>
                      </m:d>
                      <m:r>
                        <a:rPr lang="pt-BR" sz="1600" b="0" i="1" smtClean="0">
                          <a:latin typeface="Cambria Math" charset="0"/>
                          <a:ea typeface="Cambria Math" charset="0"/>
                          <a:cs typeface="Cambria Math" charset="0"/>
                        </a:rPr>
                        <m:t>+</m:t>
                      </m:r>
                      <m:r>
                        <a:rPr lang="pt-BR" sz="1600" b="0" i="1" smtClean="0">
                          <a:latin typeface="Cambria Math" charset="0"/>
                          <a:ea typeface="Cambria Math" charset="0"/>
                          <a:cs typeface="Cambria Math" charset="0"/>
                        </a:rPr>
                        <m:t>𝜆</m:t>
                      </m:r>
                      <m:f>
                        <m:fPr>
                          <m:ctrlPr>
                            <a:rPr lang="mr-IN" sz="1600" b="0" i="1" smtClean="0">
                              <a:latin typeface="Cambria Math" charset="0"/>
                              <a:ea typeface="Cambria Math" charset="0"/>
                              <a:cs typeface="Cambria Math" charset="0"/>
                            </a:rPr>
                          </m:ctrlPr>
                        </m:fPr>
                        <m:num>
                          <m:r>
                            <a:rPr lang="pt-BR" sz="1600" b="0" i="1" smtClean="0">
                              <a:latin typeface="Cambria Math" charset="0"/>
                              <a:ea typeface="Cambria Math" charset="0"/>
                              <a:cs typeface="Cambria Math" charset="0"/>
                            </a:rPr>
                            <m:t>1</m:t>
                          </m:r>
                        </m:num>
                        <m:den>
                          <m:r>
                            <a:rPr lang="pt-BR" sz="1600" b="0" i="1" smtClean="0">
                              <a:latin typeface="Cambria Math" charset="0"/>
                              <a:ea typeface="Cambria Math" charset="0"/>
                              <a:cs typeface="Cambria Math" charset="0"/>
                            </a:rPr>
                            <m:t>2</m:t>
                          </m:r>
                        </m:den>
                      </m:f>
                      <m:nary>
                        <m:naryPr>
                          <m:chr m:val="∑"/>
                          <m:ctrlPr>
                            <a:rPr lang="is-IS" sz="1600" b="0" i="1" smtClean="0">
                              <a:latin typeface="Cambria Math" charset="0"/>
                              <a:ea typeface="Cambria Math" charset="0"/>
                              <a:cs typeface="Cambria Math" charset="0"/>
                            </a:rPr>
                          </m:ctrlPr>
                        </m:naryPr>
                        <m:sub>
                          <m:r>
                            <m:rPr>
                              <m:brk m:alnAt="23"/>
                            </m:rPr>
                            <a:rPr lang="pt-BR" sz="1600" b="0" i="1" smtClean="0">
                              <a:latin typeface="Cambria Math" charset="0"/>
                              <a:ea typeface="Cambria Math" charset="0"/>
                              <a:cs typeface="Cambria Math" charset="0"/>
                            </a:rPr>
                            <m:t>𝑖</m:t>
                          </m:r>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𝑛</m:t>
                          </m:r>
                        </m:sup>
                        <m:e>
                          <m:sSubSup>
                            <m:sSubSupPr>
                              <m:ctrlPr>
                                <a:rPr lang="en-US" sz="1600" b="0" i="1" smtClean="0">
                                  <a:latin typeface="Cambria Math" charset="0"/>
                                  <a:ea typeface="Cambria Math" charset="0"/>
                                  <a:cs typeface="Cambria Math" charset="0"/>
                                </a:rPr>
                              </m:ctrlPr>
                            </m:sSubSupPr>
                            <m:e>
                              <m:r>
                                <a:rPr lang="en-US" sz="1600" b="0" i="1" smtClean="0">
                                  <a:latin typeface="Cambria Math" charset="0"/>
                                  <a:ea typeface="Cambria Math" charset="0"/>
                                  <a:cs typeface="Cambria Math" charset="0"/>
                                </a:rPr>
                                <m:t>𝜃</m:t>
                              </m:r>
                            </m:e>
                            <m:sub>
                              <m:r>
                                <a:rPr lang="pt-BR" sz="1600" b="0" i="1" smtClean="0">
                                  <a:latin typeface="Cambria Math" charset="0"/>
                                  <a:ea typeface="Cambria Math" charset="0"/>
                                  <a:cs typeface="Cambria Math" charset="0"/>
                                </a:rPr>
                                <m:t>1</m:t>
                              </m:r>
                            </m:sub>
                            <m:sup>
                              <m:r>
                                <a:rPr lang="pt-BR" sz="1600" b="0" i="1" smtClean="0">
                                  <a:latin typeface="Cambria Math" charset="0"/>
                                  <a:ea typeface="Cambria Math" charset="0"/>
                                  <a:cs typeface="Cambria Math" charset="0"/>
                                </a:rPr>
                                <m:t>2</m:t>
                              </m:r>
                            </m:sup>
                          </m:sSubSup>
                        </m:e>
                      </m:nary>
                    </m:oMath>
                  </m:oMathPara>
                </a14:m>
                <a:endParaRPr lang="en-US" sz="1600" dirty="0"/>
              </a:p>
            </p:txBody>
          </p:sp>
        </mc:Choice>
        <mc:Fallback xmlns="">
          <p:sp>
            <p:nvSpPr>
              <p:cNvPr id="17" name="TextBox 16">
                <a:extLst>
                  <a:ext uri="{FF2B5EF4-FFF2-40B4-BE49-F238E27FC236}">
                    <a16:creationId xmlns:a16="http://schemas.microsoft.com/office/drawing/2014/main" id="{4912905D-2D0C-5343-A9D6-A474B56FB7DA}"/>
                  </a:ext>
                </a:extLst>
              </p:cNvPr>
              <p:cNvSpPr txBox="1">
                <a:spLocks noRot="1" noChangeAspect="1" noMove="1" noResize="1" noEditPoints="1" noAdjustHandles="1" noChangeArrowheads="1" noChangeShapeType="1" noTextEdit="1"/>
              </p:cNvSpPr>
              <p:nvPr/>
            </p:nvSpPr>
            <p:spPr>
              <a:xfrm>
                <a:off x="6483733" y="959596"/>
                <a:ext cx="2431691" cy="672172"/>
              </a:xfrm>
              <a:prstGeom prst="rect">
                <a:avLst/>
              </a:prstGeom>
              <a:blipFill>
                <a:blip r:embed="rId5"/>
                <a:stretch>
                  <a:fillRect l="-2604" t="-122642" r="-9375" b="-188679"/>
                </a:stretch>
              </a:blipFill>
            </p:spPr>
            <p:txBody>
              <a:bodyPr/>
              <a:lstStyle/>
              <a:p>
                <a:r>
                  <a:rPr lang="en-US">
                    <a:noFill/>
                  </a:rPr>
                  <a:t> </a:t>
                </a:r>
              </a:p>
            </p:txBody>
          </p:sp>
        </mc:Fallback>
      </mc:AlternateContent>
      <p:pic>
        <p:nvPicPr>
          <p:cNvPr id="18" name="Picture 17">
            <a:extLst>
              <a:ext uri="{FF2B5EF4-FFF2-40B4-BE49-F238E27FC236}">
                <a16:creationId xmlns="" xmlns:a16="http://schemas.microsoft.com/office/drawing/2014/main" id="{F103EDC5-B7FD-4E45-B4D3-FC87AABC07B6}"/>
              </a:ext>
            </a:extLst>
          </p:cNvPr>
          <p:cNvPicPr>
            <a:picLocks noChangeAspect="1"/>
          </p:cNvPicPr>
          <p:nvPr/>
        </p:nvPicPr>
        <p:blipFill rotWithShape="1">
          <a:blip r:embed="rId6">
            <a:extLst>
              <a:ext uri="{28A0092B-C50C-407E-A947-70E740481C1C}">
                <a14:useLocalDpi xmlns:a14="http://schemas.microsoft.com/office/drawing/2010/main" val="0"/>
              </a:ext>
            </a:extLst>
          </a:blip>
          <a:srcRect l="67756" t="1" b="-1970"/>
          <a:stretch/>
        </p:blipFill>
        <p:spPr>
          <a:xfrm>
            <a:off x="5901808" y="2086724"/>
            <a:ext cx="2033964" cy="1595944"/>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191E268-6357-424F-8CA3-29A2081AB8B9}"/>
                  </a:ext>
                </a:extLst>
              </p:cNvPr>
              <p:cNvSpPr txBox="1"/>
              <p:nvPr/>
            </p:nvSpPr>
            <p:spPr>
              <a:xfrm>
                <a:off x="1787346" y="3639906"/>
                <a:ext cx="1498589"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big</a:t>
                </a:r>
              </a:p>
            </p:txBody>
          </p:sp>
        </mc:Choice>
        <mc:Fallback xmlns="">
          <p:sp>
            <p:nvSpPr>
              <p:cNvPr id="19" name="TextBox 18">
                <a:extLst>
                  <a:ext uri="{FF2B5EF4-FFF2-40B4-BE49-F238E27FC236}">
                    <a16:creationId xmlns:a16="http://schemas.microsoft.com/office/drawing/2014/main" id="{8191E268-6357-424F-8CA3-29A2081AB8B9}"/>
                  </a:ext>
                </a:extLst>
              </p:cNvPr>
              <p:cNvSpPr txBox="1">
                <a:spLocks noRot="1" noChangeAspect="1" noMove="1" noResize="1" noEditPoints="1" noAdjustHandles="1" noChangeArrowheads="1" noChangeShapeType="1" noTextEdit="1"/>
              </p:cNvSpPr>
              <p:nvPr/>
            </p:nvSpPr>
            <p:spPr>
              <a:xfrm>
                <a:off x="1787346" y="3639906"/>
                <a:ext cx="1498589" cy="338554"/>
              </a:xfrm>
              <a:prstGeom prst="rect">
                <a:avLst/>
              </a:prstGeom>
              <a:blipFill>
                <a:blip r:embed="rId7"/>
                <a:stretch>
                  <a:fillRect t="-3704"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541701BA-4F77-3D49-BF00-64FB4A1F8C38}"/>
                  </a:ext>
                </a:extLst>
              </p:cNvPr>
              <p:cNvSpPr txBox="1"/>
              <p:nvPr/>
            </p:nvSpPr>
            <p:spPr>
              <a:xfrm>
                <a:off x="4227816" y="3638533"/>
                <a:ext cx="1142486" cy="338554"/>
              </a:xfrm>
              <a:prstGeom prst="rect">
                <a:avLst/>
              </a:prstGeom>
              <a:noFill/>
            </p:spPr>
            <p:txBody>
              <a:bodyPr wrap="square" rtlCol="0">
                <a:spAutoFit/>
              </a:bodyPr>
              <a:lstStyle/>
              <a:p>
                <a:r>
                  <a:rPr lang="en-US" sz="1600" dirty="0">
                    <a:ea typeface="Cambria Math" charset="0"/>
                    <a:cs typeface="Cambria Math" charset="0"/>
                  </a:rPr>
                  <a:t>good </a:t>
                </a:r>
                <a14:m>
                  <m:oMath xmlns:m="http://schemas.openxmlformats.org/officeDocument/2006/math">
                    <m:r>
                      <a:rPr lang="en-US" sz="1600" i="1" smtClean="0">
                        <a:latin typeface="Cambria Math" charset="0"/>
                        <a:ea typeface="Cambria Math" charset="0"/>
                        <a:cs typeface="Cambria Math" charset="0"/>
                      </a:rPr>
                      <m:t>𝜆</m:t>
                    </m:r>
                  </m:oMath>
                </a14:m>
                <a:endParaRPr lang="en-US" sz="1600" dirty="0"/>
              </a:p>
            </p:txBody>
          </p:sp>
        </mc:Choice>
        <mc:Fallback xmlns="">
          <p:sp>
            <p:nvSpPr>
              <p:cNvPr id="20" name="TextBox 19">
                <a:extLst>
                  <a:ext uri="{FF2B5EF4-FFF2-40B4-BE49-F238E27FC236}">
                    <a16:creationId xmlns:a16="http://schemas.microsoft.com/office/drawing/2014/main" id="{541701BA-4F77-3D49-BF00-64FB4A1F8C38}"/>
                  </a:ext>
                </a:extLst>
              </p:cNvPr>
              <p:cNvSpPr txBox="1">
                <a:spLocks noRot="1" noChangeAspect="1" noMove="1" noResize="1" noEditPoints="1" noAdjustHandles="1" noChangeArrowheads="1" noChangeShapeType="1" noTextEdit="1"/>
              </p:cNvSpPr>
              <p:nvPr/>
            </p:nvSpPr>
            <p:spPr>
              <a:xfrm>
                <a:off x="4227816" y="3638533"/>
                <a:ext cx="1142486" cy="338554"/>
              </a:xfrm>
              <a:prstGeom prst="rect">
                <a:avLst/>
              </a:prstGeom>
              <a:blipFill>
                <a:blip r:embed="rId8"/>
                <a:stretch>
                  <a:fillRect l="-2198"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 xmlns:a16="http://schemas.microsoft.com/office/drawing/2014/main" id="{AEAEE025-70D4-D641-974E-6F567BA834C8}"/>
                  </a:ext>
                </a:extLst>
              </p:cNvPr>
              <p:cNvSpPr txBox="1"/>
              <p:nvPr/>
            </p:nvSpPr>
            <p:spPr>
              <a:xfrm>
                <a:off x="6407144" y="3638533"/>
                <a:ext cx="1528628" cy="338554"/>
              </a:xfrm>
              <a:prstGeom prst="rect">
                <a:avLst/>
              </a:prstGeom>
              <a:noFill/>
            </p:spPr>
            <p:txBody>
              <a:bodyPr wrap="square" rtlCol="0">
                <a:spAutoFit/>
              </a:bodyPr>
              <a:lstStyle/>
              <a:p>
                <a14:m>
                  <m:oMath xmlns:m="http://schemas.openxmlformats.org/officeDocument/2006/math">
                    <m:r>
                      <a:rPr lang="en-US" sz="1600" i="1" smtClean="0">
                        <a:latin typeface="Cambria Math" charset="0"/>
                        <a:ea typeface="Cambria Math" charset="0"/>
                        <a:cs typeface="Cambria Math" charset="0"/>
                      </a:rPr>
                      <m:t>𝜆</m:t>
                    </m:r>
                  </m:oMath>
                </a14:m>
                <a:r>
                  <a:rPr lang="en-US" sz="1600" dirty="0"/>
                  <a:t> too small</a:t>
                </a:r>
              </a:p>
            </p:txBody>
          </p:sp>
        </mc:Choice>
        <mc:Fallback xmlns="">
          <p:sp>
            <p:nvSpPr>
              <p:cNvPr id="21" name="TextBox 20">
                <a:extLst>
                  <a:ext uri="{FF2B5EF4-FFF2-40B4-BE49-F238E27FC236}">
                    <a16:creationId xmlns:a16="http://schemas.microsoft.com/office/drawing/2014/main" id="{AEAEE025-70D4-D641-974E-6F567BA834C8}"/>
                  </a:ext>
                </a:extLst>
              </p:cNvPr>
              <p:cNvSpPr txBox="1">
                <a:spLocks noRot="1" noChangeAspect="1" noMove="1" noResize="1" noEditPoints="1" noAdjustHandles="1" noChangeArrowheads="1" noChangeShapeType="1" noTextEdit="1"/>
              </p:cNvSpPr>
              <p:nvPr/>
            </p:nvSpPr>
            <p:spPr>
              <a:xfrm>
                <a:off x="6407144" y="3638533"/>
                <a:ext cx="1528628" cy="338554"/>
              </a:xfrm>
              <a:prstGeom prst="rect">
                <a:avLst/>
              </a:prstGeom>
              <a:blipFill>
                <a:blip r:embed="rId9"/>
                <a:stretch>
                  <a:fillRect b="-17857"/>
                </a:stretch>
              </a:blipFill>
            </p:spPr>
            <p:txBody>
              <a:bodyPr/>
              <a:lstStyle/>
              <a:p>
                <a:r>
                  <a:rPr lang="en-US">
                    <a:noFill/>
                  </a:rPr>
                  <a:t> </a:t>
                </a:r>
              </a:p>
            </p:txBody>
          </p:sp>
        </mc:Fallback>
      </mc:AlternateContent>
      <p:pic>
        <p:nvPicPr>
          <p:cNvPr id="22" name="Picture 21">
            <a:extLst>
              <a:ext uri="{FF2B5EF4-FFF2-40B4-BE49-F238E27FC236}">
                <a16:creationId xmlns="" xmlns:a16="http://schemas.microsoft.com/office/drawing/2014/main" id="{A6FAC61C-DC83-3446-8FE8-441E1CC9CF5D}"/>
              </a:ext>
            </a:extLst>
          </p:cNvPr>
          <p:cNvPicPr>
            <a:picLocks noChangeAspect="1"/>
          </p:cNvPicPr>
          <p:nvPr/>
        </p:nvPicPr>
        <p:blipFill rotWithShape="1">
          <a:blip r:embed="rId6">
            <a:extLst>
              <a:ext uri="{28A0092B-C50C-407E-A947-70E740481C1C}">
                <a14:useLocalDpi xmlns:a14="http://schemas.microsoft.com/office/drawing/2010/main" val="0"/>
              </a:ext>
            </a:extLst>
          </a:blip>
          <a:srcRect r="67387" b="418"/>
          <a:stretch/>
        </p:blipFill>
        <p:spPr>
          <a:xfrm>
            <a:off x="1184940" y="2079957"/>
            <a:ext cx="2057251" cy="1558576"/>
          </a:xfrm>
          <a:prstGeom prst="rect">
            <a:avLst/>
          </a:prstGeom>
        </p:spPr>
      </p:pic>
      <p:pic>
        <p:nvPicPr>
          <p:cNvPr id="23" name="Picture 22">
            <a:extLst>
              <a:ext uri="{FF2B5EF4-FFF2-40B4-BE49-F238E27FC236}">
                <a16:creationId xmlns="" xmlns:a16="http://schemas.microsoft.com/office/drawing/2014/main" id="{69382F1A-731D-0149-957F-45FC41719EE0}"/>
              </a:ext>
            </a:extLst>
          </p:cNvPr>
          <p:cNvPicPr>
            <a:picLocks noChangeAspect="1"/>
          </p:cNvPicPr>
          <p:nvPr/>
        </p:nvPicPr>
        <p:blipFill rotWithShape="1">
          <a:blip r:embed="rId6">
            <a:extLst>
              <a:ext uri="{28A0092B-C50C-407E-A947-70E740481C1C}">
                <a14:useLocalDpi xmlns:a14="http://schemas.microsoft.com/office/drawing/2010/main" val="0"/>
              </a:ext>
            </a:extLst>
          </a:blip>
          <a:srcRect l="33965" r="31824" b="-1082"/>
          <a:stretch/>
        </p:blipFill>
        <p:spPr>
          <a:xfrm>
            <a:off x="3492992" y="2089398"/>
            <a:ext cx="2158015" cy="1582049"/>
          </a:xfrm>
          <a:prstGeom prst="rect">
            <a:avLst/>
          </a:prstGeom>
        </p:spPr>
      </p:pic>
      <p:sp>
        <p:nvSpPr>
          <p:cNvPr id="24" name="Text Placeholder 6">
            <a:extLst>
              <a:ext uri="{FF2B5EF4-FFF2-40B4-BE49-F238E27FC236}">
                <a16:creationId xmlns="" xmlns:a16="http://schemas.microsoft.com/office/drawing/2014/main" id="{A7CB6FC0-DD59-034D-AC76-42AE2DA6BD2F}"/>
              </a:ext>
            </a:extLst>
          </p:cNvPr>
          <p:cNvSpPr txBox="1">
            <a:spLocks/>
          </p:cNvSpPr>
          <p:nvPr/>
        </p:nvSpPr>
        <p:spPr>
          <a:xfrm>
            <a:off x="163555" y="4023191"/>
            <a:ext cx="8780978" cy="9887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a:solidFill>
                  <a:schemeClr val="accent2"/>
                </a:solidFill>
              </a:rPr>
              <a:t>𝝀 too big: </a:t>
            </a:r>
            <a:r>
              <a:rPr lang="en-US" sz="1600" dirty="0"/>
              <a:t>all weights tend to zero, result is a line through the data’s mean.</a:t>
            </a:r>
          </a:p>
          <a:p>
            <a:pPr>
              <a:lnSpc>
                <a:spcPct val="150000"/>
              </a:lnSpc>
            </a:pPr>
            <a:r>
              <a:rPr lang="en-US" sz="1600" b="1" dirty="0">
                <a:solidFill>
                  <a:schemeClr val="accent2"/>
                </a:solidFill>
              </a:rPr>
              <a:t>𝝀 too small: </a:t>
            </a:r>
            <a:r>
              <a:rPr lang="en-US" sz="1600" dirty="0"/>
              <a:t>small penalties and therefore overfitting can still occur. </a:t>
            </a:r>
          </a:p>
          <a:p>
            <a:pPr>
              <a:lnSpc>
                <a:spcPct val="150000"/>
              </a:lnSpc>
            </a:pPr>
            <a:endParaRPr lang="en-US" sz="1600" dirty="0"/>
          </a:p>
          <a:p>
            <a:pPr>
              <a:lnSpc>
                <a:spcPct val="150000"/>
              </a:lnSpc>
            </a:pPr>
            <a:endParaRPr lang="en-US" sz="1600" dirty="0"/>
          </a:p>
          <a:p>
            <a:pPr>
              <a:lnSpc>
                <a:spcPct val="150000"/>
              </a:lnSpc>
            </a:pPr>
            <a:endParaRPr lang="en-US" sz="1600" dirty="0"/>
          </a:p>
        </p:txBody>
      </p:sp>
    </p:spTree>
    <p:extLst>
      <p:ext uri="{BB962C8B-B14F-4D97-AF65-F5344CB8AC3E}">
        <p14:creationId xmlns:p14="http://schemas.microsoft.com/office/powerpoint/2010/main" val="27329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Great?</a:t>
            </a:r>
          </a:p>
        </p:txBody>
      </p:sp>
      <p:sp>
        <p:nvSpPr>
          <p:cNvPr id="5" name="Text Placeholder 4"/>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p:txBody>
      </p:sp>
      <p:pic>
        <p:nvPicPr>
          <p:cNvPr id="10" name="Picture 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95" y="51388"/>
            <a:ext cx="874059" cy="874059"/>
          </a:xfrm>
          <a:prstGeom prst="rect">
            <a:avLst/>
          </a:prstGeom>
        </p:spPr>
      </p:pic>
      <p:sp>
        <p:nvSpPr>
          <p:cNvPr id="11" name="Text Placeholder 1">
            <a:extLst>
              <a:ext uri="{FF2B5EF4-FFF2-40B4-BE49-F238E27FC236}">
                <a16:creationId xmlns="" xmlns:a16="http://schemas.microsoft.com/office/drawing/2014/main" id="{89FED9FF-77EA-8744-846A-66A8C0768258}"/>
              </a:ext>
            </a:extLst>
          </p:cNvPr>
          <p:cNvSpPr txBox="1">
            <a:spLocks/>
          </p:cNvSpPr>
          <p:nvPr/>
        </p:nvSpPr>
        <p:spPr>
          <a:xfrm>
            <a:off x="178717" y="1383525"/>
            <a:ext cx="8724621" cy="34667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Traditional approaches are based on writing rules while ML is based on training from examples and data.</a:t>
            </a:r>
          </a:p>
          <a:p>
            <a:pPr algn="just"/>
            <a:endParaRPr lang="en-AU" sz="1700" dirty="0"/>
          </a:p>
          <a:p>
            <a:r>
              <a:rPr lang="en-US" sz="1700" dirty="0"/>
              <a:t>ML algorithms reduce the complexity of a problem and they are easier to maintain and most likely more accurate: e.g. problems for which existing solutions require a long list of rules, ML can simplify code and perform better than traditional approaches.</a:t>
            </a:r>
          </a:p>
          <a:p>
            <a:endParaRPr lang="en-US" sz="1700" dirty="0"/>
          </a:p>
          <a:p>
            <a:r>
              <a:rPr lang="en-US" sz="1700" dirty="0"/>
              <a:t>ML algorithms shine and can find solutions for problems that either are too complex for traditional approaches or have no known solution.</a:t>
            </a:r>
          </a:p>
          <a:p>
            <a:endParaRPr lang="en-US" sz="1700" dirty="0"/>
          </a:p>
          <a:p>
            <a:endParaRPr lang="en-US" sz="1700" dirty="0"/>
          </a:p>
          <a:p>
            <a:pPr marL="0" indent="0">
              <a:spcAft>
                <a:spcPts val="900"/>
              </a:spcAft>
              <a:buClr>
                <a:schemeClr val="tx1"/>
              </a:buClr>
              <a:buNone/>
            </a:pPr>
            <a:endParaRPr lang="en-AU" dirty="0"/>
          </a:p>
          <a:p>
            <a:pPr>
              <a:spcAft>
                <a:spcPts val="900"/>
              </a:spcAft>
              <a:buClr>
                <a:schemeClr val="tx1"/>
              </a:buClr>
              <a:buFont typeface="Arial" charset="0"/>
              <a:buChar char="•"/>
            </a:pPr>
            <a:endParaRPr lang="en-AU" dirty="0"/>
          </a:p>
        </p:txBody>
      </p:sp>
    </p:spTree>
    <p:extLst>
      <p:ext uri="{BB962C8B-B14F-4D97-AF65-F5344CB8AC3E}">
        <p14:creationId xmlns:p14="http://schemas.microsoft.com/office/powerpoint/2010/main" val="18446763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Some toolboxes and open libraries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b="1" dirty="0" err="1">
                <a:solidFill>
                  <a:schemeClr val="accent2"/>
                </a:solidFill>
              </a:rPr>
              <a:t>Scikit</a:t>
            </a:r>
            <a:r>
              <a:rPr lang="en-US" sz="1600" b="1" dirty="0">
                <a:solidFill>
                  <a:schemeClr val="accent2"/>
                </a:solidFill>
              </a:rPr>
              <a:t>-learn: </a:t>
            </a:r>
            <a:r>
              <a:rPr lang="en-US" sz="1600" dirty="0"/>
              <a:t>machine learning in python.</a:t>
            </a:r>
          </a:p>
          <a:p>
            <a:pPr>
              <a:lnSpc>
                <a:spcPct val="150000"/>
              </a:lnSpc>
            </a:pPr>
            <a:r>
              <a:rPr lang="en-US" sz="1600" b="1" dirty="0" err="1">
                <a:solidFill>
                  <a:schemeClr val="accent2"/>
                </a:solidFill>
              </a:rPr>
              <a:t>StatsModels</a:t>
            </a:r>
            <a:r>
              <a:rPr lang="en-US" sz="1600" b="1" dirty="0">
                <a:solidFill>
                  <a:schemeClr val="accent2"/>
                </a:solidFill>
              </a:rPr>
              <a:t>: </a:t>
            </a:r>
            <a:r>
              <a:rPr lang="en-US" sz="1600" dirty="0"/>
              <a:t>Python for statistical models.</a:t>
            </a:r>
          </a:p>
          <a:p>
            <a:pPr>
              <a:lnSpc>
                <a:spcPct val="150000"/>
              </a:lnSpc>
            </a:pPr>
            <a:r>
              <a:rPr lang="en-US" sz="1600" b="1" dirty="0">
                <a:solidFill>
                  <a:schemeClr val="accent2"/>
                </a:solidFill>
              </a:rPr>
              <a:t>Imbalanced-learn: </a:t>
            </a:r>
            <a:r>
              <a:rPr lang="en-US" sz="1600" dirty="0"/>
              <a:t>ML for imbalanced datasets in python.</a:t>
            </a:r>
          </a:p>
          <a:p>
            <a:pPr>
              <a:lnSpc>
                <a:spcPct val="150000"/>
              </a:lnSpc>
            </a:pPr>
            <a:r>
              <a:rPr lang="en-US" sz="1600" b="1" dirty="0">
                <a:solidFill>
                  <a:schemeClr val="accent2"/>
                </a:solidFill>
              </a:rPr>
              <a:t>Shogun:</a:t>
            </a:r>
            <a:r>
              <a:rPr lang="en-US" sz="1600" dirty="0"/>
              <a:t> machine learning library that supports many languages.</a:t>
            </a:r>
          </a:p>
          <a:p>
            <a:pPr>
              <a:lnSpc>
                <a:spcPct val="150000"/>
              </a:lnSpc>
            </a:pPr>
            <a:r>
              <a:rPr lang="en-US" sz="1600" b="1" dirty="0">
                <a:solidFill>
                  <a:schemeClr val="accent2"/>
                </a:solidFill>
              </a:rPr>
              <a:t>Spark </a:t>
            </a:r>
            <a:r>
              <a:rPr lang="en-US" sz="1600" b="1" dirty="0" err="1">
                <a:solidFill>
                  <a:schemeClr val="accent2"/>
                </a:solidFill>
              </a:rPr>
              <a:t>MLlib</a:t>
            </a:r>
            <a:r>
              <a:rPr lang="en-US" sz="1600" b="1" dirty="0">
                <a:solidFill>
                  <a:schemeClr val="accent2"/>
                </a:solidFill>
              </a:rPr>
              <a:t>:</a:t>
            </a:r>
            <a:r>
              <a:rPr lang="en-US" sz="1600" dirty="0"/>
              <a:t> for scalable machine learning applications.</a:t>
            </a:r>
          </a:p>
          <a:p>
            <a:pPr>
              <a:lnSpc>
                <a:spcPct val="150000"/>
              </a:lnSpc>
            </a:pPr>
            <a:r>
              <a:rPr lang="en-US" sz="1600" b="1" dirty="0">
                <a:solidFill>
                  <a:schemeClr val="accent2"/>
                </a:solidFill>
              </a:rPr>
              <a:t>H2O: </a:t>
            </a:r>
            <a:r>
              <a:rPr lang="en-US" sz="1600" dirty="0"/>
              <a:t>For fraud and tend predictions.</a:t>
            </a:r>
          </a:p>
          <a:p>
            <a:pPr>
              <a:lnSpc>
                <a:spcPct val="150000"/>
              </a:lnSpc>
            </a:pPr>
            <a:r>
              <a:rPr lang="en-US" sz="1600" b="1" dirty="0" err="1">
                <a:solidFill>
                  <a:schemeClr val="accent2"/>
                </a:solidFill>
              </a:rPr>
              <a:t>GoLearn</a:t>
            </a:r>
            <a:r>
              <a:rPr lang="en-US" sz="1600" b="1" dirty="0">
                <a:solidFill>
                  <a:schemeClr val="accent2"/>
                </a:solidFill>
              </a:rPr>
              <a:t>: </a:t>
            </a:r>
            <a:r>
              <a:rPr lang="en-US" sz="1600" dirty="0"/>
              <a:t>To build machine learning in Go language.</a:t>
            </a:r>
          </a:p>
          <a:p>
            <a:pPr>
              <a:lnSpc>
                <a:spcPct val="150000"/>
              </a:lnSpc>
            </a:pPr>
            <a:r>
              <a:rPr lang="en-US" sz="1600" b="1" dirty="0" err="1">
                <a:solidFill>
                  <a:schemeClr val="accent2"/>
                </a:solidFill>
              </a:rPr>
              <a:t>DeepLearn.js</a:t>
            </a:r>
            <a:r>
              <a:rPr lang="en-US" sz="1600" b="1" dirty="0">
                <a:solidFill>
                  <a:schemeClr val="accent2"/>
                </a:solidFill>
              </a:rPr>
              <a:t>: </a:t>
            </a:r>
            <a:r>
              <a:rPr lang="en-US" sz="1600" dirty="0"/>
              <a:t>Hardware accelerate machine intelligence for </a:t>
            </a:r>
            <a:r>
              <a:rPr lang="en-US" sz="1600" dirty="0" err="1"/>
              <a:t>javaScript</a:t>
            </a:r>
            <a:r>
              <a:rPr lang="en-US" sz="1600" dirty="0"/>
              <a:t>.</a:t>
            </a:r>
            <a:endParaRPr lang="en-US" dirty="0"/>
          </a:p>
          <a:p>
            <a:endParaRPr lang="en-US" dirty="0"/>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Tree>
    <p:extLst>
      <p:ext uri="{BB962C8B-B14F-4D97-AF65-F5344CB8AC3E}">
        <p14:creationId xmlns:p14="http://schemas.microsoft.com/office/powerpoint/2010/main" val="732844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Further reading</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pic>
        <p:nvPicPr>
          <p:cNvPr id="6" name="Picture 5">
            <a:extLst>
              <a:ext uri="{FF2B5EF4-FFF2-40B4-BE49-F238E27FC236}">
                <a16:creationId xmlns="" xmlns:a16="http://schemas.microsoft.com/office/drawing/2014/main" id="{D2EB64C4-A5E7-734D-9B22-DFB782978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87" y="1188654"/>
            <a:ext cx="1390261" cy="1824023"/>
          </a:xfrm>
          <a:prstGeom prst="rect">
            <a:avLst/>
          </a:prstGeom>
        </p:spPr>
      </p:pic>
      <p:pic>
        <p:nvPicPr>
          <p:cNvPr id="7" name="Picture 6">
            <a:extLst>
              <a:ext uri="{FF2B5EF4-FFF2-40B4-BE49-F238E27FC236}">
                <a16:creationId xmlns="" xmlns:a16="http://schemas.microsoft.com/office/drawing/2014/main" id="{DB0C7E53-947C-C74C-A3D3-4B008F318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1354"/>
            <a:ext cx="1421934" cy="1824023"/>
          </a:xfrm>
          <a:prstGeom prst="rect">
            <a:avLst/>
          </a:prstGeom>
        </p:spPr>
      </p:pic>
      <p:pic>
        <p:nvPicPr>
          <p:cNvPr id="8" name="Picture 7">
            <a:extLst>
              <a:ext uri="{FF2B5EF4-FFF2-40B4-BE49-F238E27FC236}">
                <a16:creationId xmlns="" xmlns:a16="http://schemas.microsoft.com/office/drawing/2014/main" id="{1D2450CB-5D7F-7449-897B-BB2AFF024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1654" y="1201354"/>
            <a:ext cx="1389906" cy="1824023"/>
          </a:xfrm>
          <a:prstGeom prst="rect">
            <a:avLst/>
          </a:prstGeom>
        </p:spPr>
      </p:pic>
      <p:pic>
        <p:nvPicPr>
          <p:cNvPr id="9" name="Picture 8">
            <a:extLst>
              <a:ext uri="{FF2B5EF4-FFF2-40B4-BE49-F238E27FC236}">
                <a16:creationId xmlns="" xmlns:a16="http://schemas.microsoft.com/office/drawing/2014/main" id="{C6FE9E98-3246-9946-900B-7D3C262F92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0274" y="1183150"/>
            <a:ext cx="1415600" cy="1839396"/>
          </a:xfrm>
          <a:prstGeom prst="rect">
            <a:avLst/>
          </a:prstGeom>
        </p:spPr>
      </p:pic>
      <p:sp>
        <p:nvSpPr>
          <p:cNvPr id="10" name="Rectangle 9">
            <a:extLst>
              <a:ext uri="{FF2B5EF4-FFF2-40B4-BE49-F238E27FC236}">
                <a16:creationId xmlns="" xmlns:a16="http://schemas.microsoft.com/office/drawing/2014/main" id="{96C300C5-C44E-3B45-A6B3-40294FA56B42}"/>
              </a:ext>
            </a:extLst>
          </p:cNvPr>
          <p:cNvSpPr/>
          <p:nvPr/>
        </p:nvSpPr>
        <p:spPr>
          <a:xfrm>
            <a:off x="53662" y="3039117"/>
            <a:ext cx="5055984" cy="1962076"/>
          </a:xfrm>
          <a:prstGeom prst="rect">
            <a:avLst/>
          </a:prstGeom>
        </p:spPr>
        <p:txBody>
          <a:bodyPr wrap="square">
            <a:spAutoFit/>
          </a:bodyPr>
          <a:lstStyle/>
          <a:p>
            <a:pPr marL="342900" indent="-342900">
              <a:spcAft>
                <a:spcPts val="900"/>
              </a:spcAft>
              <a:buClr>
                <a:schemeClr val="accent2"/>
              </a:buClr>
              <a:buFont typeface="Arial"/>
              <a:buChar char="•"/>
            </a:pPr>
            <a:r>
              <a:rPr lang="en-GB" sz="1400" dirty="0"/>
              <a:t>Medium website (nice tutorials for practical ML).</a:t>
            </a:r>
          </a:p>
          <a:p>
            <a:pPr lvl="1">
              <a:spcAft>
                <a:spcPts val="900"/>
              </a:spcAft>
              <a:buClr>
                <a:schemeClr val="bg1"/>
              </a:buClr>
            </a:pPr>
            <a:r>
              <a:rPr lang="en-GB" sz="1400" dirty="0">
                <a:hlinkClick r:id="rId7"/>
              </a:rPr>
              <a:t>https://medium.com/topic/artificial-intelligence</a:t>
            </a:r>
            <a:endParaRPr lang="en-GB" sz="1400" dirty="0"/>
          </a:p>
          <a:p>
            <a:pPr marL="285750" indent="-285750">
              <a:spcAft>
                <a:spcPts val="900"/>
              </a:spcAft>
              <a:buClr>
                <a:schemeClr val="accent2"/>
              </a:buClr>
              <a:buFont typeface="Arial" panose="020B0604020202020204" pitchFamily="34" charset="0"/>
              <a:buChar char="•"/>
            </a:pPr>
            <a:r>
              <a:rPr lang="en-GB" sz="1400" dirty="0"/>
              <a:t>Towards Data Science:</a:t>
            </a:r>
          </a:p>
          <a:p>
            <a:pPr lvl="1">
              <a:spcAft>
                <a:spcPts val="900"/>
              </a:spcAft>
              <a:buClr>
                <a:schemeClr val="bg1"/>
              </a:buClr>
            </a:pPr>
            <a:r>
              <a:rPr lang="en-GB" sz="1400" dirty="0">
                <a:hlinkClick r:id="rId8"/>
              </a:rPr>
              <a:t>https://towardsdatascience.com</a:t>
            </a:r>
            <a:endParaRPr lang="en-GB" sz="1400" dirty="0"/>
          </a:p>
          <a:p>
            <a:pPr marL="342900" indent="-342900">
              <a:spcAft>
                <a:spcPts val="900"/>
              </a:spcAft>
              <a:buClr>
                <a:schemeClr val="accent2"/>
              </a:buClr>
              <a:buFont typeface="Arial" charset="0"/>
              <a:buChar char="•"/>
            </a:pPr>
            <a:r>
              <a:rPr lang="en-GB" sz="1400" dirty="0"/>
              <a:t>Oracle + Data Science:</a:t>
            </a:r>
          </a:p>
          <a:p>
            <a:pPr lvl="1">
              <a:spcAft>
                <a:spcPts val="900"/>
              </a:spcAft>
              <a:buClr>
                <a:schemeClr val="bg1"/>
              </a:buClr>
            </a:pPr>
            <a:r>
              <a:rPr lang="en-GB" sz="1400" dirty="0">
                <a:hlinkClick r:id="rId9"/>
              </a:rPr>
              <a:t>https://www.datascience.com/blog</a:t>
            </a:r>
            <a:endParaRPr lang="en-GB" dirty="0"/>
          </a:p>
        </p:txBody>
      </p:sp>
      <p:sp>
        <p:nvSpPr>
          <p:cNvPr id="11" name="TextBox 10">
            <a:extLst>
              <a:ext uri="{FF2B5EF4-FFF2-40B4-BE49-F238E27FC236}">
                <a16:creationId xmlns="" xmlns:a16="http://schemas.microsoft.com/office/drawing/2014/main" id="{720ED709-DCC5-FA45-BCB8-7A776F545568}"/>
              </a:ext>
            </a:extLst>
          </p:cNvPr>
          <p:cNvSpPr txBox="1"/>
          <p:nvPr/>
        </p:nvSpPr>
        <p:spPr>
          <a:xfrm>
            <a:off x="4467000" y="3035797"/>
            <a:ext cx="4266547" cy="1962076"/>
          </a:xfrm>
          <a:prstGeom prst="rect">
            <a:avLst/>
          </a:prstGeom>
          <a:noFill/>
        </p:spPr>
        <p:txBody>
          <a:bodyPr wrap="square" rtlCol="0">
            <a:spAutoFit/>
          </a:bodyPr>
          <a:lstStyle/>
          <a:p>
            <a:pPr marL="342900" indent="-342900">
              <a:spcAft>
                <a:spcPts val="900"/>
              </a:spcAft>
              <a:buClr>
                <a:schemeClr val="accent2"/>
              </a:buClr>
              <a:buFont typeface="Arial" charset="0"/>
              <a:buChar char="•"/>
            </a:pPr>
            <a:r>
              <a:rPr lang="en-GB" sz="1400" dirty="0" err="1"/>
              <a:t>KDNuggets</a:t>
            </a:r>
            <a:r>
              <a:rPr lang="en-GB" sz="1400" dirty="0"/>
              <a:t>:</a:t>
            </a:r>
          </a:p>
          <a:p>
            <a:pPr lvl="1">
              <a:spcAft>
                <a:spcPts val="900"/>
              </a:spcAft>
              <a:buClr>
                <a:schemeClr val="accent2"/>
              </a:buClr>
            </a:pPr>
            <a:r>
              <a:rPr lang="en-GB" sz="1400" dirty="0">
                <a:hlinkClick r:id="rId10"/>
              </a:rPr>
              <a:t>https://www.kdnuggets.com</a:t>
            </a:r>
            <a:endParaRPr lang="en-GB" sz="1400" dirty="0"/>
          </a:p>
          <a:p>
            <a:pPr marL="342900" indent="-342900">
              <a:spcAft>
                <a:spcPts val="900"/>
              </a:spcAft>
              <a:buClr>
                <a:schemeClr val="accent2"/>
              </a:buClr>
              <a:buFont typeface="Arial" charset="0"/>
              <a:buChar char="•"/>
            </a:pPr>
            <a:r>
              <a:rPr lang="en-GB" sz="1400" dirty="0" err="1"/>
              <a:t>Kaggle</a:t>
            </a:r>
            <a:r>
              <a:rPr lang="en-GB" sz="1400" dirty="0"/>
              <a:t>:</a:t>
            </a:r>
          </a:p>
          <a:p>
            <a:pPr lvl="1">
              <a:spcAft>
                <a:spcPts val="900"/>
              </a:spcAft>
              <a:buClr>
                <a:schemeClr val="accent2"/>
              </a:buClr>
            </a:pPr>
            <a:r>
              <a:rPr lang="en-GB" sz="1400" dirty="0">
                <a:hlinkClick r:id="rId11"/>
              </a:rPr>
              <a:t>http://blog.kaggle.com</a:t>
            </a:r>
            <a:endParaRPr lang="en-GB" sz="1400" dirty="0"/>
          </a:p>
          <a:p>
            <a:pPr marL="342900" indent="-342900">
              <a:spcAft>
                <a:spcPts val="900"/>
              </a:spcAft>
              <a:buClr>
                <a:schemeClr val="accent2"/>
              </a:buClr>
              <a:buFont typeface="Arial" charset="0"/>
              <a:buChar char="•"/>
            </a:pPr>
            <a:r>
              <a:rPr lang="en-GB" sz="1400" dirty="0"/>
              <a:t>Stack Exchange:</a:t>
            </a:r>
          </a:p>
          <a:p>
            <a:pPr lvl="1">
              <a:spcAft>
                <a:spcPts val="900"/>
              </a:spcAft>
              <a:buClr>
                <a:schemeClr val="accent2"/>
              </a:buClr>
            </a:pPr>
            <a:r>
              <a:rPr lang="en-GB" sz="1400" dirty="0">
                <a:hlinkClick r:id="rId12"/>
              </a:rPr>
              <a:t>https://stats.stackexchange.com</a:t>
            </a:r>
            <a:endParaRPr lang="en-GB" sz="1400" dirty="0"/>
          </a:p>
        </p:txBody>
      </p:sp>
    </p:spTree>
    <p:extLst>
      <p:ext uri="{BB962C8B-B14F-4D97-AF65-F5344CB8AC3E}">
        <p14:creationId xmlns:p14="http://schemas.microsoft.com/office/powerpoint/2010/main" val="1087751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Takeaways</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225071" y="1192696"/>
            <a:ext cx="7775933" cy="373415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600" dirty="0"/>
              <a:t>Understanding the problem is the most crucial step. </a:t>
            </a:r>
          </a:p>
          <a:p>
            <a:pPr>
              <a:lnSpc>
                <a:spcPct val="150000"/>
              </a:lnSpc>
            </a:pPr>
            <a:r>
              <a:rPr lang="en-US" sz="1600" dirty="0"/>
              <a:t>Training set should be representative of new cases to be generalized.</a:t>
            </a:r>
          </a:p>
          <a:p>
            <a:pPr>
              <a:lnSpc>
                <a:spcPct val="150000"/>
              </a:lnSpc>
            </a:pPr>
            <a:r>
              <a:rPr lang="en-US" sz="1600" dirty="0"/>
              <a:t>And should contain relevant features.</a:t>
            </a:r>
          </a:p>
          <a:p>
            <a:pPr>
              <a:lnSpc>
                <a:spcPct val="150000"/>
              </a:lnSpc>
            </a:pPr>
            <a:r>
              <a:rPr lang="en-US" sz="1600" dirty="0"/>
              <a:t>Devote a time to explore the structure of the data.</a:t>
            </a:r>
          </a:p>
          <a:p>
            <a:pPr>
              <a:lnSpc>
                <a:spcPct val="150000"/>
              </a:lnSpc>
            </a:pPr>
            <a:r>
              <a:rPr lang="en-US" sz="1600" dirty="0"/>
              <a:t>Data matters more than algorithms for complex problems1.</a:t>
            </a:r>
          </a:p>
          <a:p>
            <a:pPr>
              <a:lnSpc>
                <a:spcPct val="150000"/>
              </a:lnSpc>
            </a:pPr>
            <a:r>
              <a:rPr lang="en-US" sz="1600" dirty="0"/>
              <a:t>Noise in your data can affect learning process, enhancing the probability of overfitting.</a:t>
            </a:r>
          </a:p>
          <a:p>
            <a:pPr>
              <a:lnSpc>
                <a:spcPct val="150000"/>
              </a:lnSpc>
            </a:pPr>
            <a:r>
              <a:rPr lang="en-US" sz="1600" dirty="0"/>
              <a:t>Simple models can give plausible results and should be tested first. </a:t>
            </a:r>
          </a:p>
          <a:p>
            <a:pPr>
              <a:lnSpc>
                <a:spcPct val="150000"/>
              </a:lnSpc>
            </a:pPr>
            <a:r>
              <a:rPr lang="en-US" sz="1600" dirty="0"/>
              <a:t>If the "test set" contributed to any aspect during the learning process, it is not a "test set", and assessment of future outcomes might be compromised.</a:t>
            </a:r>
          </a:p>
          <a:p>
            <a:pPr>
              <a:lnSpc>
                <a:spcPct val="150000"/>
              </a:lnSpc>
            </a:pPr>
            <a:r>
              <a:rPr lang="en-US" sz="1600" dirty="0"/>
              <a:t>If you data set is biased, your learning algorithm will produce a biased outcome as well (sampling bias problem). </a:t>
            </a:r>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 xmlns:a16="http://schemas.microsoft.com/office/drawing/2014/main"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Tree>
    <p:extLst>
      <p:ext uri="{BB962C8B-B14F-4D97-AF65-F5344CB8AC3E}">
        <p14:creationId xmlns:p14="http://schemas.microsoft.com/office/powerpoint/2010/main" val="2316484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44F7E04C-0695-6048-B017-A6E89B9F0144}"/>
              </a:ext>
            </a:extLst>
          </p:cNvPr>
          <p:cNvSpPr>
            <a:spLocks noGrp="1"/>
          </p:cNvSpPr>
          <p:nvPr>
            <p:ph type="body" sz="quarter" idx="10"/>
          </p:nvPr>
        </p:nvSpPr>
        <p:spPr/>
        <p:txBody>
          <a:bodyPr/>
          <a:lstStyle/>
          <a:p>
            <a:r>
              <a:rPr lang="en-US" dirty="0"/>
              <a:t>Day 8 Takeaways (Cont.)</a:t>
            </a:r>
          </a:p>
        </p:txBody>
      </p:sp>
      <p:sp>
        <p:nvSpPr>
          <p:cNvPr id="5" name="Text Placeholder 4">
            <a:extLst>
              <a:ext uri="{FF2B5EF4-FFF2-40B4-BE49-F238E27FC236}">
                <a16:creationId xmlns="" xmlns:a16="http://schemas.microsoft.com/office/drawing/2014/main" id="{70C2D9BF-C9F2-5342-8063-CF4EF7DB586A}"/>
              </a:ext>
            </a:extLst>
          </p:cNvPr>
          <p:cNvSpPr>
            <a:spLocks noGrp="1"/>
          </p:cNvSpPr>
          <p:nvPr>
            <p:ph type="body" sz="quarter" idx="13"/>
          </p:nvPr>
        </p:nvSpPr>
        <p:spPr>
          <a:xfrm>
            <a:off x="0" y="4926853"/>
            <a:ext cx="6950075" cy="216647"/>
          </a:xfrm>
        </p:spPr>
        <p:txBody>
          <a:bodyPr/>
          <a:lstStyle/>
          <a:p>
            <a:r>
              <a:rPr lang="en-US" dirty="0" err="1"/>
              <a:t>Débora</a:t>
            </a:r>
            <a:r>
              <a:rPr lang="en-US" dirty="0"/>
              <a:t> and </a:t>
            </a:r>
            <a:r>
              <a:rPr lang="en-US" dirty="0" err="1"/>
              <a:t>Ayham</a:t>
            </a:r>
            <a:r>
              <a:rPr lang="en-US" dirty="0"/>
              <a:t> (UWA)</a:t>
            </a:r>
          </a:p>
          <a:p>
            <a:endParaRPr lang="en-US" dirty="0"/>
          </a:p>
        </p:txBody>
      </p:sp>
      <p:sp>
        <p:nvSpPr>
          <p:cNvPr id="15" name="Text Placeholder 6">
            <a:extLst>
              <a:ext uri="{FF2B5EF4-FFF2-40B4-BE49-F238E27FC236}">
                <a16:creationId xmlns="" xmlns:a16="http://schemas.microsoft.com/office/drawing/2014/main" id="{685C4C3B-D9C8-854F-95F7-12380853247C}"/>
              </a:ext>
            </a:extLst>
          </p:cNvPr>
          <p:cNvSpPr txBox="1">
            <a:spLocks/>
          </p:cNvSpPr>
          <p:nvPr/>
        </p:nvSpPr>
        <p:spPr>
          <a:xfrm>
            <a:off x="146141" y="1413372"/>
            <a:ext cx="4664398" cy="7467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dirty="0"/>
              <a:t>What are your takeaways?</a:t>
            </a:r>
          </a:p>
        </p:txBody>
      </p:sp>
      <p:pic>
        <p:nvPicPr>
          <p:cNvPr id="13" name="Picture 12" descr="CORE-Skills-ICONS-5.png">
            <a:extLst>
              <a:ext uri="{FF2B5EF4-FFF2-40B4-BE49-F238E27FC236}">
                <a16:creationId xmlns="" xmlns:a16="http://schemas.microsoft.com/office/drawing/2014/main" id="{AFF3C614-787D-AE4F-A1CC-CE8C46A75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1" y="18510"/>
            <a:ext cx="874059" cy="874059"/>
          </a:xfrm>
          <a:prstGeom prst="rect">
            <a:avLst/>
          </a:prstGeom>
        </p:spPr>
      </p:pic>
      <p:sp>
        <p:nvSpPr>
          <p:cNvPr id="6" name="Text Placeholder 4">
            <a:extLst>
              <a:ext uri="{FF2B5EF4-FFF2-40B4-BE49-F238E27FC236}">
                <a16:creationId xmlns="" xmlns:a16="http://schemas.microsoft.com/office/drawing/2014/main" id="{EB243556-2C2A-9B4A-9898-8B58DB8FFB35}"/>
              </a:ext>
            </a:extLst>
          </p:cNvPr>
          <p:cNvSpPr txBox="1">
            <a:spLocks/>
          </p:cNvSpPr>
          <p:nvPr/>
        </p:nvSpPr>
        <p:spPr>
          <a:xfrm>
            <a:off x="3339547" y="4948145"/>
            <a:ext cx="5923721" cy="219086"/>
          </a:xfrm>
          <a:prstGeom prst="rect">
            <a:avLst/>
          </a:prstGeom>
        </p:spPr>
        <p:txBody>
          <a:bodyPr vert="horz" lIns="91440" tIns="45720" rIns="91440" bIns="45720" rtlCol="0">
            <a:noAutofit/>
          </a:bodyPr>
          <a:lstStyle>
            <a:lvl1pPr marL="0" indent="0" algn="l" defTabSz="457200" rtl="0" eaLnBrk="1" latinLnBrk="0" hangingPunct="1">
              <a:spcBef>
                <a:spcPct val="20000"/>
              </a:spcBef>
              <a:buClr>
                <a:srgbClr val="A40F6C"/>
              </a:buClr>
              <a:buFontTx/>
              <a:buNone/>
              <a:defRPr sz="1050" b="0" kern="1200" baseline="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900" dirty="0"/>
              <a:t>1 - Halevy, A., </a:t>
            </a:r>
            <a:r>
              <a:rPr lang="en-US" sz="900" dirty="0" err="1"/>
              <a:t>Norvig</a:t>
            </a:r>
            <a:r>
              <a:rPr lang="en-US" sz="900" dirty="0"/>
              <a:t>, P., &amp; Pereira, F. (2009). The unreasonable effectiveness of data. IEEE Intelligent Systems, 24(2), 8-12.</a:t>
            </a:r>
          </a:p>
          <a:p>
            <a:endParaRPr lang="en-US" sz="900" dirty="0"/>
          </a:p>
          <a:p>
            <a:endParaRPr lang="en-US" sz="900" dirty="0"/>
          </a:p>
        </p:txBody>
      </p:sp>
      <p:sp>
        <p:nvSpPr>
          <p:cNvPr id="7" name="Text Placeholder 6">
            <a:extLst>
              <a:ext uri="{FF2B5EF4-FFF2-40B4-BE49-F238E27FC236}">
                <a16:creationId xmlns="" xmlns:a16="http://schemas.microsoft.com/office/drawing/2014/main" id="{6BED9444-455F-6642-84AB-78694ADFCF4A}"/>
              </a:ext>
            </a:extLst>
          </p:cNvPr>
          <p:cNvSpPr txBox="1">
            <a:spLocks/>
          </p:cNvSpPr>
          <p:nvPr/>
        </p:nvSpPr>
        <p:spPr>
          <a:xfrm>
            <a:off x="5080656" y="1471820"/>
            <a:ext cx="3207242" cy="169545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2300" b="1" dirty="0">
                <a:solidFill>
                  <a:schemeClr val="accent2"/>
                </a:solidFill>
              </a:rPr>
              <a:t>Next week:</a:t>
            </a:r>
          </a:p>
          <a:p>
            <a:pPr lvl="1">
              <a:lnSpc>
                <a:spcPct val="150000"/>
              </a:lnSpc>
              <a:buClr>
                <a:schemeClr val="accent2"/>
              </a:buClr>
              <a:buFont typeface="Wingdings" pitchFamily="2" charset="2"/>
              <a:buChar char="§"/>
            </a:pPr>
            <a:r>
              <a:rPr lang="en-US" sz="2100" dirty="0"/>
              <a:t>Artificial Neural Networks</a:t>
            </a:r>
          </a:p>
          <a:p>
            <a:pPr lvl="1">
              <a:lnSpc>
                <a:spcPct val="150000"/>
              </a:lnSpc>
              <a:buClr>
                <a:schemeClr val="accent2"/>
              </a:buClr>
              <a:buFont typeface="Wingdings" pitchFamily="2" charset="2"/>
              <a:buChar char="§"/>
            </a:pPr>
            <a:r>
              <a:rPr lang="en-US" sz="2100" dirty="0"/>
              <a:t>Deep Learning</a:t>
            </a:r>
          </a:p>
          <a:p>
            <a:pPr lvl="1">
              <a:lnSpc>
                <a:spcPct val="150000"/>
              </a:lnSpc>
              <a:buClr>
                <a:schemeClr val="accent2"/>
              </a:buClr>
              <a:buFont typeface="Wingdings" pitchFamily="2" charset="2"/>
              <a:buChar char="§"/>
            </a:pPr>
            <a:r>
              <a:rPr lang="en-US" sz="2100" dirty="0"/>
              <a:t>Working with images</a:t>
            </a:r>
          </a:p>
        </p:txBody>
      </p:sp>
      <p:sp>
        <p:nvSpPr>
          <p:cNvPr id="8" name="Text Placeholder 6">
            <a:extLst>
              <a:ext uri="{FF2B5EF4-FFF2-40B4-BE49-F238E27FC236}">
                <a16:creationId xmlns="" xmlns:a16="http://schemas.microsoft.com/office/drawing/2014/main" id="{61001460-7E05-C048-81D0-B983DA4FA9D8}"/>
              </a:ext>
            </a:extLst>
          </p:cNvPr>
          <p:cNvSpPr txBox="1">
            <a:spLocks/>
          </p:cNvSpPr>
          <p:nvPr/>
        </p:nvSpPr>
        <p:spPr>
          <a:xfrm>
            <a:off x="146141" y="2707411"/>
            <a:ext cx="5194485" cy="127410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800" b="1" dirty="0">
                <a:solidFill>
                  <a:schemeClr val="accent2"/>
                </a:solidFill>
              </a:rPr>
              <a:t>Homework:</a:t>
            </a:r>
          </a:p>
          <a:p>
            <a:pPr lvl="1">
              <a:lnSpc>
                <a:spcPct val="150000"/>
              </a:lnSpc>
              <a:buClr>
                <a:schemeClr val="accent2"/>
              </a:buClr>
              <a:buFont typeface="Wingdings" pitchFamily="2" charset="2"/>
              <a:buChar char="§"/>
            </a:pPr>
            <a:r>
              <a:rPr lang="en-US" sz="1600" dirty="0"/>
              <a:t>Story and video class from HBR on Nokia’s company-wide ML approach</a:t>
            </a:r>
          </a:p>
        </p:txBody>
      </p:sp>
      <p:sp>
        <p:nvSpPr>
          <p:cNvPr id="9" name="Text Placeholder 6">
            <a:extLst>
              <a:ext uri="{FF2B5EF4-FFF2-40B4-BE49-F238E27FC236}">
                <a16:creationId xmlns="" xmlns:a16="http://schemas.microsoft.com/office/drawing/2014/main" id="{2DD119A2-8584-3249-A39B-E3BEDE2A8A4D}"/>
              </a:ext>
            </a:extLst>
          </p:cNvPr>
          <p:cNvSpPr txBox="1">
            <a:spLocks/>
          </p:cNvSpPr>
          <p:nvPr/>
        </p:nvSpPr>
        <p:spPr>
          <a:xfrm>
            <a:off x="861756" y="3877891"/>
            <a:ext cx="8282244" cy="127410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 indent="0">
              <a:lnSpc>
                <a:spcPct val="150000"/>
              </a:lnSpc>
              <a:buClr>
                <a:schemeClr val="accent2"/>
              </a:buClr>
              <a:buNone/>
            </a:pPr>
            <a:r>
              <a:rPr lang="en-US" sz="1600" u="sng" dirty="0">
                <a:solidFill>
                  <a:schemeClr val="tx2">
                    <a:lumMod val="90000"/>
                    <a:lumOff val="10000"/>
                  </a:schemeClr>
                </a:solidFill>
                <a:hlinkClick r:id="rId3"/>
              </a:rPr>
              <a:t>https://</a:t>
            </a:r>
            <a:r>
              <a:rPr lang="en-US" sz="1600" u="sng" dirty="0" err="1">
                <a:solidFill>
                  <a:schemeClr val="tx2">
                    <a:lumMod val="90000"/>
                    <a:lumOff val="10000"/>
                  </a:schemeClr>
                </a:solidFill>
                <a:hlinkClick r:id="rId3"/>
              </a:rPr>
              <a:t>hbr.org</a:t>
            </a:r>
            <a:r>
              <a:rPr lang="en-US" sz="1600" u="sng" dirty="0">
                <a:solidFill>
                  <a:schemeClr val="tx2">
                    <a:lumMod val="90000"/>
                    <a:lumOff val="10000"/>
                  </a:schemeClr>
                </a:solidFill>
                <a:hlinkClick r:id="rId3"/>
              </a:rPr>
              <a:t>/2018/10/the-chairman-of-nokia-on-ensuring-every-employee-has-a-basic-understanding-of-machine-learning-including-him</a:t>
            </a:r>
            <a:endParaRPr lang="en-US" sz="1600" u="sng" dirty="0">
              <a:solidFill>
                <a:schemeClr val="tx2">
                  <a:lumMod val="90000"/>
                  <a:lumOff val="10000"/>
                </a:schemeClr>
              </a:solidFill>
            </a:endParaRPr>
          </a:p>
          <a:p>
            <a:pPr marL="457200" lvl="1" indent="0">
              <a:lnSpc>
                <a:spcPct val="150000"/>
              </a:lnSpc>
              <a:buClr>
                <a:schemeClr val="accent2"/>
              </a:buClr>
              <a:buNone/>
            </a:pPr>
            <a:endParaRPr lang="en-US" sz="1600" u="sng" dirty="0">
              <a:solidFill>
                <a:schemeClr val="tx2">
                  <a:lumMod val="90000"/>
                  <a:lumOff val="10000"/>
                </a:schemeClr>
              </a:solidFill>
            </a:endParaRPr>
          </a:p>
        </p:txBody>
      </p:sp>
    </p:spTree>
    <p:extLst>
      <p:ext uri="{BB962C8B-B14F-4D97-AF65-F5344CB8AC3E}">
        <p14:creationId xmlns:p14="http://schemas.microsoft.com/office/powerpoint/2010/main" val="3711292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47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Why is Machine Learning Great?</a:t>
            </a:r>
          </a:p>
        </p:txBody>
      </p:sp>
      <p:sp>
        <p:nvSpPr>
          <p:cNvPr id="5" name="Text Placeholder 4"/>
          <p:cNvSpPr>
            <a:spLocks noGrp="1"/>
          </p:cNvSpPr>
          <p:nvPr>
            <p:ph type="body" sz="quarter" idx="13"/>
          </p:nvPr>
        </p:nvSpPr>
        <p:spPr>
          <a:xfrm>
            <a:off x="0" y="4917742"/>
            <a:ext cx="6950075" cy="216647"/>
          </a:xfrm>
        </p:spPr>
        <p:txBody>
          <a:bodyPr/>
          <a:lstStyle/>
          <a:p>
            <a:r>
              <a:rPr lang="en-US" dirty="0" err="1"/>
              <a:t>Débora</a:t>
            </a:r>
            <a:r>
              <a:rPr lang="en-US" dirty="0"/>
              <a:t> and </a:t>
            </a:r>
            <a:r>
              <a:rPr lang="en-US" dirty="0" err="1"/>
              <a:t>Ayham</a:t>
            </a:r>
            <a:r>
              <a:rPr lang="en-US" dirty="0"/>
              <a:t> (UWA)</a:t>
            </a:r>
          </a:p>
        </p:txBody>
      </p:sp>
      <p:pic>
        <p:nvPicPr>
          <p:cNvPr id="9" name="Picture 8"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51" y="9111"/>
            <a:ext cx="874059" cy="874059"/>
          </a:xfrm>
          <a:prstGeom prst="rect">
            <a:avLst/>
          </a:prstGeom>
        </p:spPr>
      </p:pic>
      <p:sp>
        <p:nvSpPr>
          <p:cNvPr id="10" name="Text Placeholder 1">
            <a:extLst>
              <a:ext uri="{FF2B5EF4-FFF2-40B4-BE49-F238E27FC236}">
                <a16:creationId xmlns="" xmlns:a16="http://schemas.microsoft.com/office/drawing/2014/main" id="{AC79FD58-4D28-3F41-9865-80A39C819575}"/>
              </a:ext>
            </a:extLst>
          </p:cNvPr>
          <p:cNvSpPr txBox="1">
            <a:spLocks/>
          </p:cNvSpPr>
          <p:nvPr/>
        </p:nvSpPr>
        <p:spPr>
          <a:xfrm>
            <a:off x="209689" y="1398517"/>
            <a:ext cx="8724621" cy="162200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They can automatically learn and adopt to change and new data.</a:t>
            </a:r>
          </a:p>
          <a:p>
            <a:pPr marL="0" indent="0" algn="just">
              <a:buNone/>
            </a:pPr>
            <a:endParaRPr lang="en-AU" sz="1700" dirty="0"/>
          </a:p>
          <a:p>
            <a:r>
              <a:rPr lang="en-US" sz="1700" dirty="0"/>
              <a:t>ML can help humans learn and get insights about complex problems and large amounts of data as they can be inspected to see what they have learned. </a:t>
            </a:r>
          </a:p>
        </p:txBody>
      </p:sp>
    </p:spTree>
    <p:extLst>
      <p:ext uri="{BB962C8B-B14F-4D97-AF65-F5344CB8AC3E}">
        <p14:creationId xmlns:p14="http://schemas.microsoft.com/office/powerpoint/2010/main" val="816714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Artificial Intelligence vs Machine Learning vs Data Mining</a:t>
            </a:r>
          </a:p>
        </p:txBody>
      </p:sp>
      <p:sp>
        <p:nvSpPr>
          <p:cNvPr id="5" name="Text Placeholder 4"/>
          <p:cNvSpPr>
            <a:spLocks noGrp="1"/>
          </p:cNvSpPr>
          <p:nvPr>
            <p:ph type="body" sz="quarter" idx="13"/>
          </p:nvPr>
        </p:nvSpPr>
        <p:spPr>
          <a:xfrm>
            <a:off x="0" y="4929616"/>
            <a:ext cx="6950075" cy="216647"/>
          </a:xfrm>
        </p:spPr>
        <p:txBody>
          <a:bodyPr/>
          <a:lstStyle/>
          <a:p>
            <a:r>
              <a:rPr lang="en-US" dirty="0" err="1"/>
              <a:t>Débora</a:t>
            </a:r>
            <a:r>
              <a:rPr lang="en-US" dirty="0"/>
              <a:t> and </a:t>
            </a:r>
            <a:r>
              <a:rPr lang="en-US" dirty="0" err="1"/>
              <a:t>Ayham</a:t>
            </a:r>
            <a:r>
              <a:rPr lang="en-US" dirty="0"/>
              <a:t> (UWA)</a:t>
            </a:r>
          </a:p>
        </p:txBody>
      </p:sp>
      <p:sp>
        <p:nvSpPr>
          <p:cNvPr id="24" name="Oval 23"/>
          <p:cNvSpPr/>
          <p:nvPr/>
        </p:nvSpPr>
        <p:spPr>
          <a:xfrm>
            <a:off x="5584451" y="1770595"/>
            <a:ext cx="3498574" cy="1689653"/>
          </a:xfrm>
          <a:prstGeom prst="ellipse">
            <a:avLst/>
          </a:prstGeom>
          <a:gradFill>
            <a:gsLst>
              <a:gs pos="0">
                <a:schemeClr val="accent1">
                  <a:tint val="100000"/>
                  <a:shade val="100000"/>
                  <a:satMod val="130000"/>
                </a:schemeClr>
              </a:gs>
              <a:gs pos="43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369642" y="1893179"/>
            <a:ext cx="2519571" cy="1239078"/>
          </a:xfrm>
          <a:prstGeom prst="ellipse">
            <a:avLst/>
          </a:prstGeom>
          <a:gradFill>
            <a:gsLst>
              <a:gs pos="0">
                <a:schemeClr val="accent1">
                  <a:tint val="100000"/>
                  <a:shade val="100000"/>
                  <a:satMod val="130000"/>
                </a:schemeClr>
              </a:gs>
              <a:gs pos="0">
                <a:schemeClr val="accent2">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555173" y="2193007"/>
            <a:ext cx="1557130" cy="844827"/>
          </a:xfrm>
          <a:prstGeom prst="ellipse">
            <a:avLst/>
          </a:prstGeom>
          <a:gradFill>
            <a:gsLst>
              <a:gs pos="0">
                <a:schemeClr val="accent1">
                  <a:tint val="100000"/>
                  <a:shade val="100000"/>
                  <a:satMod val="130000"/>
                </a:schemeClr>
              </a:gs>
              <a:gs pos="3000">
                <a:schemeClr val="accent3">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5778263" y="2281885"/>
            <a:ext cx="616227" cy="584775"/>
          </a:xfrm>
          <a:prstGeom prst="rect">
            <a:avLst/>
          </a:prstGeom>
          <a:noFill/>
        </p:spPr>
        <p:txBody>
          <a:bodyPr wrap="square" rtlCol="0">
            <a:spAutoFit/>
          </a:bodyPr>
          <a:lstStyle/>
          <a:p>
            <a:r>
              <a:rPr lang="en-US" sz="3200"/>
              <a:t>AI</a:t>
            </a:r>
          </a:p>
        </p:txBody>
      </p:sp>
      <p:sp>
        <p:nvSpPr>
          <p:cNvPr id="28" name="TextBox 27"/>
          <p:cNvSpPr txBox="1"/>
          <p:nvPr/>
        </p:nvSpPr>
        <p:spPr>
          <a:xfrm>
            <a:off x="8121413" y="2212312"/>
            <a:ext cx="705679" cy="584775"/>
          </a:xfrm>
          <a:prstGeom prst="rect">
            <a:avLst/>
          </a:prstGeom>
          <a:noFill/>
        </p:spPr>
        <p:txBody>
          <a:bodyPr wrap="square" rtlCol="0">
            <a:spAutoFit/>
          </a:bodyPr>
          <a:lstStyle/>
          <a:p>
            <a:r>
              <a:rPr lang="en-US" sz="3200"/>
              <a:t>ML</a:t>
            </a:r>
          </a:p>
        </p:txBody>
      </p:sp>
      <p:sp>
        <p:nvSpPr>
          <p:cNvPr id="29" name="TextBox 28"/>
          <p:cNvSpPr txBox="1"/>
          <p:nvPr/>
        </p:nvSpPr>
        <p:spPr>
          <a:xfrm>
            <a:off x="6896416" y="2324667"/>
            <a:ext cx="929307" cy="584775"/>
          </a:xfrm>
          <a:prstGeom prst="rect">
            <a:avLst/>
          </a:prstGeom>
          <a:noFill/>
        </p:spPr>
        <p:txBody>
          <a:bodyPr wrap="square" rtlCol="0">
            <a:spAutoFit/>
          </a:bodyPr>
          <a:lstStyle/>
          <a:p>
            <a:r>
              <a:rPr lang="en-US" sz="3200"/>
              <a:t>DM</a:t>
            </a:r>
          </a:p>
        </p:txBody>
      </p:sp>
      <p:pic>
        <p:nvPicPr>
          <p:cNvPr id="30" name="Picture 29" descr="CORE-Skills-ICONS-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56" y="31090"/>
            <a:ext cx="874059" cy="874059"/>
          </a:xfrm>
          <a:prstGeom prst="rect">
            <a:avLst/>
          </a:prstGeom>
        </p:spPr>
      </p:pic>
      <p:sp>
        <p:nvSpPr>
          <p:cNvPr id="15" name="Text Placeholder 1">
            <a:extLst>
              <a:ext uri="{FF2B5EF4-FFF2-40B4-BE49-F238E27FC236}">
                <a16:creationId xmlns="" xmlns:a16="http://schemas.microsoft.com/office/drawing/2014/main" id="{2C21CC1F-B59B-7F4A-9966-549C50819E7F}"/>
              </a:ext>
            </a:extLst>
          </p:cNvPr>
          <p:cNvSpPr txBox="1">
            <a:spLocks/>
          </p:cNvSpPr>
          <p:nvPr/>
        </p:nvSpPr>
        <p:spPr>
          <a:xfrm>
            <a:off x="143713" y="1306707"/>
            <a:ext cx="6832215" cy="96986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A40F6C"/>
              </a:buClr>
              <a:buFont typeface="Arial"/>
              <a:buChar char="•"/>
              <a:defRPr sz="1400" kern="1200" baseline="0">
                <a:solidFill>
                  <a:srgbClr val="0F1137"/>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700" dirty="0"/>
              <a:t>DM: applying techniques to dig into large amounts of data to discover patterns that were not immediately apparent.</a:t>
            </a:r>
          </a:p>
          <a:p>
            <a:pPr marL="0" indent="0">
              <a:buNone/>
            </a:pPr>
            <a:endParaRPr lang="en-US" sz="1700" dirty="0"/>
          </a:p>
          <a:p>
            <a:endParaRPr lang="en-US" sz="1700" dirty="0"/>
          </a:p>
          <a:p>
            <a:endParaRPr lang="en-US" sz="1700" dirty="0"/>
          </a:p>
        </p:txBody>
      </p:sp>
      <p:sp>
        <p:nvSpPr>
          <p:cNvPr id="4" name="Rectangle 3">
            <a:extLst>
              <a:ext uri="{FF2B5EF4-FFF2-40B4-BE49-F238E27FC236}">
                <a16:creationId xmlns="" xmlns:a16="http://schemas.microsoft.com/office/drawing/2014/main" id="{6B3D741E-F6B1-EC4D-8D27-0D66574052ED}"/>
              </a:ext>
            </a:extLst>
          </p:cNvPr>
          <p:cNvSpPr/>
          <p:nvPr/>
        </p:nvSpPr>
        <p:spPr>
          <a:xfrm>
            <a:off x="177333" y="2226941"/>
            <a:ext cx="5659685" cy="1200329"/>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ML: goes beyond DM and provides the system the ability to build a trained model that can predict and compare new data or situations based on the training set.</a:t>
            </a:r>
          </a:p>
        </p:txBody>
      </p:sp>
      <p:sp>
        <p:nvSpPr>
          <p:cNvPr id="6" name="Rectangle 5">
            <a:extLst>
              <a:ext uri="{FF2B5EF4-FFF2-40B4-BE49-F238E27FC236}">
                <a16:creationId xmlns="" xmlns:a16="http://schemas.microsoft.com/office/drawing/2014/main" id="{B96C2CBB-422E-EC47-A0ED-C2561B85D2A8}"/>
              </a:ext>
            </a:extLst>
          </p:cNvPr>
          <p:cNvSpPr/>
          <p:nvPr/>
        </p:nvSpPr>
        <p:spPr>
          <a:xfrm>
            <a:off x="188980" y="3743896"/>
            <a:ext cx="8629017" cy="923330"/>
          </a:xfrm>
          <a:prstGeom prst="rect">
            <a:avLst/>
          </a:prstGeom>
        </p:spPr>
        <p:txBody>
          <a:bodyPr wrap="square">
            <a:spAutoFit/>
          </a:bodyPr>
          <a:lstStyle/>
          <a:p>
            <a:pPr marL="285750" indent="-285750">
              <a:buClr>
                <a:schemeClr val="accent2"/>
              </a:buClr>
              <a:buFont typeface="Arial" panose="020B0604020202020204" pitchFamily="34" charset="0"/>
              <a:buChar char="•"/>
            </a:pPr>
            <a:r>
              <a:rPr lang="en-US" dirty="0"/>
              <a:t>AI: goes beyond ML and provides the system the ability to take decisions so the model can create associations among events and situations without ever having seen such patterns or data before.</a:t>
            </a:r>
          </a:p>
        </p:txBody>
      </p:sp>
    </p:spTree>
    <p:extLst>
      <p:ext uri="{BB962C8B-B14F-4D97-AF65-F5344CB8AC3E}">
        <p14:creationId xmlns:p14="http://schemas.microsoft.com/office/powerpoint/2010/main" val="188409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Day 8 </a:t>
            </a:r>
            <a:r>
              <a:rPr lang="en-US" dirty="0" err="1"/>
              <a:t>WorkFlow</a:t>
            </a:r>
            <a:r>
              <a:rPr lang="en-US" dirty="0"/>
              <a:t> of a Typical ML Project</a:t>
            </a:r>
          </a:p>
        </p:txBody>
      </p:sp>
      <p:sp>
        <p:nvSpPr>
          <p:cNvPr id="5" name="Text Placeholder 4"/>
          <p:cNvSpPr>
            <a:spLocks noGrp="1"/>
          </p:cNvSpPr>
          <p:nvPr>
            <p:ph type="body" sz="quarter" idx="13"/>
          </p:nvPr>
        </p:nvSpPr>
        <p:spPr>
          <a:xfrm>
            <a:off x="-95416" y="4948144"/>
            <a:ext cx="6950075" cy="216647"/>
          </a:xfrm>
        </p:spPr>
        <p:txBody>
          <a:bodyPr/>
          <a:lstStyle/>
          <a:p>
            <a:r>
              <a:rPr lang="en-US" dirty="0" err="1"/>
              <a:t>Débora</a:t>
            </a:r>
            <a:r>
              <a:rPr lang="en-US" dirty="0"/>
              <a:t> and </a:t>
            </a:r>
            <a:r>
              <a:rPr lang="en-US" dirty="0" err="1"/>
              <a:t>Ayham</a:t>
            </a:r>
            <a:r>
              <a:rPr lang="en-US" dirty="0"/>
              <a:t> (UWA)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007" y="1156670"/>
            <a:ext cx="6448297" cy="3899797"/>
          </a:xfrm>
          <a:prstGeom prst="rect">
            <a:avLst/>
          </a:prstGeom>
        </p:spPr>
      </p:pic>
      <p:pic>
        <p:nvPicPr>
          <p:cNvPr id="8" name="Picture 7" descr="CORE-Skills-ICONS-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57" y="53691"/>
            <a:ext cx="874059" cy="874059"/>
          </a:xfrm>
          <a:prstGeom prst="rect">
            <a:avLst/>
          </a:prstGeom>
        </p:spPr>
      </p:pic>
    </p:spTree>
    <p:extLst>
      <p:ext uri="{BB962C8B-B14F-4D97-AF65-F5344CB8AC3E}">
        <p14:creationId xmlns:p14="http://schemas.microsoft.com/office/powerpoint/2010/main" val="1534075844"/>
      </p:ext>
    </p:extLst>
  </p:cSld>
  <p:clrMapOvr>
    <a:masterClrMapping/>
  </p:clrMapOvr>
</p:sld>
</file>

<file path=ppt/theme/theme1.xml><?xml version="1.0" encoding="utf-8"?>
<a:theme xmlns:a="http://schemas.openxmlformats.org/drawingml/2006/main" name="A8014 CORE Skills Powerpoint-1">
  <a:themeElements>
    <a:clrScheme name="Custom 7">
      <a:dk1>
        <a:sysClr val="windowText" lastClr="000000"/>
      </a:dk1>
      <a:lt1>
        <a:sysClr val="window" lastClr="FFFFFF"/>
      </a:lt1>
      <a:dk2>
        <a:srgbClr val="0F1137"/>
      </a:dk2>
      <a:lt2>
        <a:srgbClr val="EEECE1"/>
      </a:lt2>
      <a:accent1>
        <a:srgbClr val="EC1C24"/>
      </a:accent1>
      <a:accent2>
        <a:srgbClr val="A40F6C"/>
      </a:accent2>
      <a:accent3>
        <a:srgbClr val="19B1A1"/>
      </a:accent3>
      <a:accent4>
        <a:srgbClr val="9AD8E5"/>
      </a:accent4>
      <a:accent5>
        <a:srgbClr val="656665"/>
      </a:accent5>
      <a:accent6>
        <a:srgbClr val="EBA7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A8014 CORE Skills Powerpoint-1.thmx</Template>
  <TotalTime>410</TotalTime>
  <Words>4291</Words>
  <Application>Microsoft Macintosh PowerPoint</Application>
  <PresentationFormat>On-screen Show (16:9)</PresentationFormat>
  <Paragraphs>634</Paragraphs>
  <Slides>64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Calibri</vt:lpstr>
      <vt:lpstr>Cambria Math</vt:lpstr>
      <vt:lpstr>Courier New</vt:lpstr>
      <vt:lpstr>Mangal</vt:lpstr>
      <vt:lpstr>Wingdings</vt:lpstr>
      <vt:lpstr>Arial</vt:lpstr>
      <vt:lpstr>A8014 CORE Skills Powerpoint-1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Erwin Ludwig</dc:creator>
  <cp:keywords/>
  <dc:description/>
  <cp:lastModifiedBy>Debora</cp:lastModifiedBy>
  <cp:revision>45</cp:revision>
  <dcterms:created xsi:type="dcterms:W3CDTF">2020-01-22T07:55:46Z</dcterms:created>
  <dcterms:modified xsi:type="dcterms:W3CDTF">2020-03-02T09:11:30Z</dcterms:modified>
  <cp:category/>
</cp:coreProperties>
</file>